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58" r:id="rId1"/>
  </p:sldMasterIdLst>
  <p:sldIdLst>
    <p:sldId id="256" r:id="rId2"/>
    <p:sldId id="281" r:id="rId3"/>
    <p:sldId id="257" r:id="rId4"/>
    <p:sldId id="282" r:id="rId5"/>
    <p:sldId id="258" r:id="rId6"/>
    <p:sldId id="259" r:id="rId7"/>
    <p:sldId id="260" r:id="rId8"/>
    <p:sldId id="261" r:id="rId9"/>
    <p:sldId id="264" r:id="rId10"/>
    <p:sldId id="265" r:id="rId11"/>
    <p:sldId id="280" r:id="rId12"/>
    <p:sldId id="268" r:id="rId13"/>
    <p:sldId id="269" r:id="rId14"/>
    <p:sldId id="270" r:id="rId15"/>
    <p:sldId id="262" r:id="rId16"/>
    <p:sldId id="271" r:id="rId17"/>
    <p:sldId id="272" r:id="rId18"/>
    <p:sldId id="279" r:id="rId19"/>
    <p:sldId id="273" r:id="rId20"/>
    <p:sldId id="274" r:id="rId21"/>
    <p:sldId id="275" r:id="rId22"/>
    <p:sldId id="277" r:id="rId23"/>
    <p:sldId id="28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32" autoAdjust="0"/>
    <p:restoredTop sz="94660"/>
  </p:normalViewPr>
  <p:slideViewPr>
    <p:cSldViewPr snapToGrid="0">
      <p:cViewPr varScale="1">
        <p:scale>
          <a:sx n="74" d="100"/>
          <a:sy n="74" d="100"/>
        </p:scale>
        <p:origin x="5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pt-PT" smtClean="0"/>
              <a:t>Clique para editar o estilo</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PT" smtClean="0"/>
              <a:t>Faça clique para editar o estilo</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‹nº›</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0408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6422603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e text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pt-PT" smtClean="0"/>
              <a:t>Clique para editar o estilo</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33181841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Content Placeholder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16448718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pt-PT" smtClean="0"/>
              <a:t>Clique para editar o estilo</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Date Placeholder 3"/>
          <p:cNvSpPr>
            <a:spLocks noGrp="1"/>
          </p:cNvSpPr>
          <p:nvPr>
            <p:ph type="dt" sz="half" idx="10"/>
          </p:nvPr>
        </p:nvSpPr>
        <p:spPr/>
        <p:txBody>
          <a:bodyPr/>
          <a:lstStyle/>
          <a:p>
            <a:fld id="{96DFF08F-DC6B-4601-B491-B0F83F6DD2DA}" type="datetimeFigureOut">
              <a:rPr lang="en-US" smtClean="0"/>
              <a:pPr/>
              <a:t>11/28/2013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‹nº›</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595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pt-PT" smtClean="0"/>
              <a:t>Clique para editar o estilo</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320046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pt-PT" smtClean="0"/>
              <a:t>Clique para editar o estilo</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Content Placeholder 3"/>
          <p:cNvSpPr>
            <a:spLocks noGrp="1"/>
          </p:cNvSpPr>
          <p:nvPr>
            <p:ph sz="half" idx="2"/>
          </p:nvPr>
        </p:nvSpPr>
        <p:spPr>
          <a:xfrm>
            <a:off x="1097280" y="2582334"/>
            <a:ext cx="4937760" cy="3378200"/>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Content Placeholder 5"/>
          <p:cNvSpPr>
            <a:spLocks noGrp="1"/>
          </p:cNvSpPr>
          <p:nvPr>
            <p:ph sz="quarter" idx="4"/>
          </p:nvPr>
        </p:nvSpPr>
        <p:spPr>
          <a:xfrm>
            <a:off x="6217920" y="2582334"/>
            <a:ext cx="4937760" cy="3378200"/>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1511474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0018008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6641083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pt-PT" smtClean="0"/>
              <a:t>Clique para editar o estilo</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6DFF08F-DC6B-4601-B491-B0F83F6DD2DA}" type="datetimeFigureOut">
              <a:rPr lang="en-US" smtClean="0"/>
              <a:t>11/28/2013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‹nº›</a:t>
            </a:fld>
            <a:endParaRPr lang="en-US" dirty="0"/>
          </a:p>
        </p:txBody>
      </p:sp>
    </p:spTree>
    <p:extLst>
      <p:ext uri="{BB962C8B-B14F-4D97-AF65-F5344CB8AC3E}">
        <p14:creationId xmlns:p14="http://schemas.microsoft.com/office/powerpoint/2010/main" val="34957944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pt-PT" smtClean="0"/>
              <a:t>Clique para editar o estilo</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p:txBody>
          <a:bodyPr/>
          <a:lstStyle/>
          <a:p>
            <a:fld id="{96DFF08F-DC6B-4601-B491-B0F83F6DD2DA}" type="datetimeFigureOut">
              <a:rPr lang="en-US" smtClean="0"/>
              <a:t>11/28/2013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34630180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pt-PT" smtClean="0"/>
              <a:t>Clique para editar o estilo</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11/28/2013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‹nº›</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748795"/>
      </p:ext>
    </p:extLst>
  </p:cSld>
  <p:clrMap bg1="dk1" tx1="lt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988416" y="2648731"/>
            <a:ext cx="2079938" cy="1142878"/>
          </a:xfrm>
        </p:spPr>
        <p:txBody>
          <a:bodyPr>
            <a:normAutofit fontScale="90000"/>
          </a:bodyPr>
          <a:lstStyle/>
          <a:p>
            <a:r>
              <a:rPr lang="pt-PT" dirty="0" smtClean="0"/>
              <a:t>Ténis</a:t>
            </a:r>
            <a:endParaRPr lang="pt-PT" dirty="0"/>
          </a:p>
        </p:txBody>
      </p:sp>
      <p:sp>
        <p:nvSpPr>
          <p:cNvPr id="3" name="Subtítulo 2"/>
          <p:cNvSpPr>
            <a:spLocks noGrp="1"/>
          </p:cNvSpPr>
          <p:nvPr>
            <p:ph type="subTitle" idx="1"/>
          </p:nvPr>
        </p:nvSpPr>
        <p:spPr>
          <a:xfrm>
            <a:off x="283334" y="4481846"/>
            <a:ext cx="7856113" cy="1707739"/>
          </a:xfrm>
        </p:spPr>
        <p:txBody>
          <a:bodyPr>
            <a:normAutofit/>
          </a:bodyPr>
          <a:lstStyle/>
          <a:p>
            <a:r>
              <a:rPr lang="pt-PT" dirty="0" smtClean="0"/>
              <a:t>Rafaela</a:t>
            </a:r>
          </a:p>
          <a:p>
            <a:r>
              <a:rPr lang="pt-PT" dirty="0" smtClean="0"/>
              <a:t>Carolina</a:t>
            </a:r>
          </a:p>
          <a:p>
            <a:r>
              <a:rPr lang="pt-PT" dirty="0" smtClean="0"/>
              <a:t>Natacha</a:t>
            </a:r>
          </a:p>
        </p:txBody>
      </p:sp>
      <p:sp>
        <p:nvSpPr>
          <p:cNvPr id="4" name="Subtítulo 2"/>
          <p:cNvSpPr txBox="1">
            <a:spLocks/>
          </p:cNvSpPr>
          <p:nvPr/>
        </p:nvSpPr>
        <p:spPr>
          <a:xfrm>
            <a:off x="2100328" y="250755"/>
            <a:ext cx="7856113" cy="170773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algn="ctr"/>
            <a:r>
              <a:rPr lang="pt-PT" dirty="0" smtClean="0"/>
              <a:t>Agrupamento de Escolas de vila nova de Paiva</a:t>
            </a:r>
          </a:p>
          <a:p>
            <a:pPr algn="ctr"/>
            <a:r>
              <a:rPr lang="pt-PT" dirty="0" smtClean="0"/>
              <a:t>2013/2014</a:t>
            </a:r>
          </a:p>
          <a:p>
            <a:pPr algn="ctr"/>
            <a:r>
              <a:rPr lang="pt-PT" dirty="0" smtClean="0"/>
              <a:t>PAfd</a:t>
            </a:r>
          </a:p>
        </p:txBody>
      </p:sp>
    </p:spTree>
    <p:extLst>
      <p:ext uri="{BB962C8B-B14F-4D97-AF65-F5344CB8AC3E}">
        <p14:creationId xmlns:p14="http://schemas.microsoft.com/office/powerpoint/2010/main" val="27430721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p:txBody>
          <a:bodyPr>
            <a:normAutofit/>
          </a:bodyPr>
          <a:lstStyle/>
          <a:p>
            <a:pPr>
              <a:buFont typeface="Wingdings" panose="05000000000000000000" pitchFamily="2" charset="2"/>
              <a:buChar char="Ø"/>
            </a:pPr>
            <a:r>
              <a:rPr lang="pt-PT" dirty="0" smtClean="0"/>
              <a:t>A</a:t>
            </a:r>
            <a:r>
              <a:rPr lang="pt-PT" dirty="0"/>
              <a:t> bola deverá ter uma superfície exterior uniforme constituída por uma cobertura têxtil </a:t>
            </a:r>
            <a:r>
              <a:rPr lang="pt-PT" dirty="0" smtClean="0"/>
              <a:t>e</a:t>
            </a:r>
            <a:r>
              <a:rPr lang="pt-PT" dirty="0"/>
              <a:t> deverá ser de cor branca ou amarela. Se tiver alguma costura não deverá ter pontos. </a:t>
            </a:r>
          </a:p>
          <a:p>
            <a:pPr>
              <a:buFont typeface="Wingdings" panose="05000000000000000000" pitchFamily="2" charset="2"/>
              <a:buChar char="Ø"/>
            </a:pPr>
            <a:r>
              <a:rPr lang="pt-PT" dirty="0" smtClean="0"/>
              <a:t>Existe</a:t>
            </a:r>
            <a:r>
              <a:rPr lang="pt-PT" dirty="0"/>
              <a:t> mais do que um tipo de bola. A bola deverá estar de acordo com os requisitos da </a:t>
            </a:r>
            <a:r>
              <a:rPr lang="pt-PT" dirty="0" smtClean="0"/>
              <a:t>tabela</a:t>
            </a:r>
            <a:r>
              <a:rPr lang="pt-PT" dirty="0"/>
              <a:t> abaixo. </a:t>
            </a:r>
          </a:p>
          <a:p>
            <a:pPr>
              <a:buFont typeface="Wingdings" panose="05000000000000000000" pitchFamily="2" charset="2"/>
              <a:buChar char="Ø"/>
            </a:pPr>
            <a:endParaRPr lang="pt-PT" dirty="0"/>
          </a:p>
        </p:txBody>
      </p:sp>
      <p:pic>
        <p:nvPicPr>
          <p:cNvPr id="4" name="Imagem 3"/>
          <p:cNvPicPr>
            <a:picLocks noChangeAspect="1"/>
          </p:cNvPicPr>
          <p:nvPr/>
        </p:nvPicPr>
        <p:blipFill rotWithShape="1">
          <a:blip r:embed="rId2"/>
          <a:srcRect l="28503" t="47146" r="29775" b="27484"/>
          <a:stretch/>
        </p:blipFill>
        <p:spPr>
          <a:xfrm>
            <a:off x="716280" y="3541691"/>
            <a:ext cx="10820400" cy="2060620"/>
          </a:xfrm>
          <a:prstGeom prst="rect">
            <a:avLst/>
          </a:prstGeom>
        </p:spPr>
      </p:pic>
    </p:spTree>
    <p:extLst>
      <p:ext uri="{BB962C8B-B14F-4D97-AF65-F5344CB8AC3E}">
        <p14:creationId xmlns:p14="http://schemas.microsoft.com/office/powerpoint/2010/main" val="42487268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p:txBody>
          <a:bodyPr/>
          <a:lstStyle/>
          <a:p>
            <a:pPr>
              <a:buFont typeface="Wingdings" panose="05000000000000000000" pitchFamily="2" charset="2"/>
              <a:buChar char="Ø"/>
            </a:pPr>
            <a:r>
              <a:rPr lang="pt-PT" dirty="0" smtClean="0"/>
              <a:t>Existem </a:t>
            </a:r>
            <a:r>
              <a:rPr lang="pt-PT" b="1" dirty="0" smtClean="0"/>
              <a:t>bolas de iniciação pura</a:t>
            </a:r>
            <a:r>
              <a:rPr lang="pt-PT" dirty="0" smtClean="0"/>
              <a:t>, relativamente grandes em relação à bola oficial de jogo e, suficientemente leves, para poderem ser batidas com a mão. </a:t>
            </a:r>
          </a:p>
          <a:p>
            <a:pPr>
              <a:buFont typeface="Wingdings" panose="05000000000000000000" pitchFamily="2" charset="2"/>
              <a:buChar char="Ø"/>
            </a:pPr>
            <a:r>
              <a:rPr lang="pt-PT" dirty="0" smtClean="0"/>
              <a:t>A seguir, ainda que de tamanho menor, as </a:t>
            </a:r>
            <a:r>
              <a:rPr lang="pt-PT" b="1" dirty="0" smtClean="0"/>
              <a:t>bolas de esponja </a:t>
            </a:r>
            <a:r>
              <a:rPr lang="pt-PT" dirty="0" smtClean="0"/>
              <a:t>são maiores do que a bola oficial e têm um ressalto lento e suave, propício a uma boa aprendizagem. </a:t>
            </a:r>
          </a:p>
          <a:p>
            <a:pPr>
              <a:buFont typeface="Wingdings" panose="05000000000000000000" pitchFamily="2" charset="2"/>
              <a:buChar char="Ø"/>
            </a:pPr>
            <a:r>
              <a:rPr lang="pt-PT" dirty="0" smtClean="0"/>
              <a:t>Temos ainda três modelos de bolas com </a:t>
            </a:r>
            <a:r>
              <a:rPr lang="pt-PT" b="1" dirty="0" smtClean="0"/>
              <a:t>diferentes tipos de pressurização</a:t>
            </a:r>
            <a:r>
              <a:rPr lang="pt-PT" dirty="0" smtClean="0"/>
              <a:t>, mas já do tamanho da bola oficial até à bola de pressão adequada ao ressalto exigido nas regras oficiais de Ténis. </a:t>
            </a:r>
            <a:endParaRPr lang="pt-PT" dirty="0"/>
          </a:p>
        </p:txBody>
      </p:sp>
    </p:spTree>
    <p:extLst>
      <p:ext uri="{BB962C8B-B14F-4D97-AF65-F5344CB8AC3E}">
        <p14:creationId xmlns:p14="http://schemas.microsoft.com/office/powerpoint/2010/main" val="16675041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dirty="0"/>
              <a:t>NORMAS PARA A EXECUÇÃO DE TESTES </a:t>
            </a:r>
          </a:p>
        </p:txBody>
      </p:sp>
      <p:sp>
        <p:nvSpPr>
          <p:cNvPr id="3" name="Marcador de Posição de Conteúdo 2"/>
          <p:cNvSpPr>
            <a:spLocks noGrp="1"/>
          </p:cNvSpPr>
          <p:nvPr>
            <p:ph idx="1"/>
          </p:nvPr>
        </p:nvSpPr>
        <p:spPr>
          <a:xfrm>
            <a:off x="352881" y="1910129"/>
            <a:ext cx="11238105" cy="4023360"/>
          </a:xfrm>
        </p:spPr>
        <p:txBody>
          <a:bodyPr>
            <a:normAutofit/>
          </a:bodyPr>
          <a:lstStyle/>
          <a:p>
            <a:pPr>
              <a:buFont typeface="Wingdings" panose="05000000000000000000" pitchFamily="2" charset="2"/>
              <a:buChar char="Ø"/>
            </a:pPr>
            <a:r>
              <a:rPr lang="pt-PT" dirty="0" smtClean="0"/>
              <a:t>Os</a:t>
            </a:r>
            <a:r>
              <a:rPr lang="pt-PT" dirty="0"/>
              <a:t> testes deverão ser feitos a uma  temperatura  de  aproximadamente  20º </a:t>
            </a:r>
            <a:r>
              <a:rPr lang="pt-PT" dirty="0" smtClean="0"/>
              <a:t>Centígrados</a:t>
            </a:r>
            <a:r>
              <a:rPr lang="pt-PT" dirty="0"/>
              <a:t>  e  a  uma   </a:t>
            </a:r>
            <a:r>
              <a:rPr lang="pt-PT" dirty="0" smtClean="0"/>
              <a:t>          </a:t>
            </a:r>
          </a:p>
          <a:p>
            <a:pPr marL="0" indent="0">
              <a:buNone/>
            </a:pPr>
            <a:r>
              <a:rPr lang="pt-PT" dirty="0" smtClean="0"/>
              <a:t>humidade</a:t>
            </a:r>
            <a:r>
              <a:rPr lang="pt-PT" dirty="0"/>
              <a:t>  relativa  de </a:t>
            </a:r>
            <a:r>
              <a:rPr lang="pt-PT" dirty="0" smtClean="0"/>
              <a:t>aproximadamente</a:t>
            </a:r>
            <a:r>
              <a:rPr lang="pt-PT" dirty="0"/>
              <a:t>  60%  e,  de  outra forma  especificado,  a  uma  pressão  atmosférica  de </a:t>
            </a:r>
            <a:r>
              <a:rPr lang="pt-PT" dirty="0" smtClean="0"/>
              <a:t>102kPa</a:t>
            </a:r>
            <a:r>
              <a:rPr lang="pt-PT" dirty="0"/>
              <a:t>.  </a:t>
            </a:r>
            <a:endParaRPr lang="pt-PT" dirty="0" smtClean="0"/>
          </a:p>
          <a:p>
            <a:pPr>
              <a:buFont typeface="Wingdings" panose="05000000000000000000" pitchFamily="2" charset="2"/>
              <a:buChar char="Ø"/>
            </a:pPr>
            <a:r>
              <a:rPr lang="pt-PT" dirty="0" smtClean="0"/>
              <a:t>As</a:t>
            </a:r>
            <a:r>
              <a:rPr lang="pt-PT" dirty="0"/>
              <a:t>  bolas  deverão  ser  retiradas  das  suas  caixas  e </a:t>
            </a:r>
            <a:r>
              <a:rPr lang="pt-PT" dirty="0" smtClean="0"/>
              <a:t>mantidas</a:t>
            </a:r>
            <a:r>
              <a:rPr lang="pt-PT" dirty="0"/>
              <a:t> à temperatura e humidade referidas durante as </a:t>
            </a:r>
            <a:r>
              <a:rPr lang="pt-PT" dirty="0" smtClean="0"/>
              <a:t>24horas</a:t>
            </a:r>
            <a:r>
              <a:rPr lang="pt-PT" dirty="0"/>
              <a:t> anteriores aos testes, e </a:t>
            </a:r>
            <a:r>
              <a:rPr lang="pt-PT" dirty="0" smtClean="0"/>
              <a:t>deverão</a:t>
            </a:r>
            <a:r>
              <a:rPr lang="pt-PT" dirty="0"/>
              <a:t> estar a essa temperatura e humidade quando o teste começar</a:t>
            </a:r>
            <a:r>
              <a:rPr lang="pt-PT" dirty="0" smtClean="0"/>
              <a:t>.</a:t>
            </a:r>
            <a:endParaRPr lang="pt-PT" dirty="0"/>
          </a:p>
        </p:txBody>
      </p:sp>
    </p:spTree>
    <p:extLst>
      <p:ext uri="{BB962C8B-B14F-4D97-AF65-F5344CB8AC3E}">
        <p14:creationId xmlns:p14="http://schemas.microsoft.com/office/powerpoint/2010/main" val="31887671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1097280" y="1845734"/>
            <a:ext cx="9656579" cy="4023360"/>
          </a:xfrm>
        </p:spPr>
        <p:txBody>
          <a:bodyPr>
            <a:normAutofit/>
          </a:bodyPr>
          <a:lstStyle/>
          <a:p>
            <a:pPr>
              <a:buFont typeface="Wingdings" panose="05000000000000000000" pitchFamily="2" charset="2"/>
              <a:buChar char="Ø"/>
            </a:pPr>
            <a:r>
              <a:rPr lang="pt-PT" dirty="0" smtClean="0"/>
              <a:t>Em</a:t>
            </a:r>
            <a:r>
              <a:rPr lang="pt-PT" dirty="0"/>
              <a:t> todos os testes de diâmetro, utilizar‐se‐á um calibrador circular que consistirá numa </a:t>
            </a:r>
            <a:r>
              <a:rPr lang="pt-PT" dirty="0" smtClean="0"/>
              <a:t>placa</a:t>
            </a:r>
            <a:r>
              <a:rPr lang="pt-PT" dirty="0"/>
              <a:t> de metal, de preferência não corrosivo, com uma espessura uniforme de 0,318 cm. </a:t>
            </a:r>
            <a:endParaRPr lang="pt-PT" dirty="0" smtClean="0"/>
          </a:p>
          <a:p>
            <a:pPr>
              <a:buFont typeface="Wingdings" panose="05000000000000000000" pitchFamily="2" charset="2"/>
              <a:buChar char="Ø"/>
            </a:pPr>
            <a:r>
              <a:rPr lang="pt-PT" dirty="0" smtClean="0"/>
              <a:t>No</a:t>
            </a:r>
            <a:r>
              <a:rPr lang="pt-PT" dirty="0"/>
              <a:t> caso da Bola Tipo 1 (alta velocidade) e Bola Tipo 2 (média velocidade) haverá dois </a:t>
            </a:r>
            <a:r>
              <a:rPr lang="pt-PT" dirty="0" smtClean="0"/>
              <a:t>orifícios</a:t>
            </a:r>
            <a:r>
              <a:rPr lang="pt-PT" dirty="0"/>
              <a:t> </a:t>
            </a:r>
            <a:r>
              <a:rPr lang="pt-PT" dirty="0" smtClean="0"/>
              <a:t>    circulares</a:t>
            </a:r>
            <a:r>
              <a:rPr lang="pt-PT" dirty="0"/>
              <a:t> na placa metálica que medirão </a:t>
            </a:r>
            <a:r>
              <a:rPr lang="pt-PT" dirty="0" smtClean="0"/>
              <a:t>respetivamente</a:t>
            </a:r>
            <a:r>
              <a:rPr lang="pt-PT" dirty="0"/>
              <a:t> 6,54 cm e 6,86 cm de </a:t>
            </a:r>
            <a:r>
              <a:rPr lang="pt-PT" dirty="0" smtClean="0"/>
              <a:t>diâmetro</a:t>
            </a:r>
            <a:r>
              <a:rPr lang="pt-PT" dirty="0"/>
              <a:t>. </a:t>
            </a:r>
            <a:endParaRPr lang="pt-PT" dirty="0" smtClean="0"/>
          </a:p>
          <a:p>
            <a:pPr>
              <a:buFont typeface="Wingdings" panose="05000000000000000000" pitchFamily="2" charset="2"/>
              <a:buChar char="Ø"/>
            </a:pPr>
            <a:r>
              <a:rPr lang="pt-PT" dirty="0" smtClean="0"/>
              <a:t>No</a:t>
            </a:r>
            <a:r>
              <a:rPr lang="pt-PT" dirty="0"/>
              <a:t> caso da Bola Tipo 3 (baixa velocidade) haverá dois orifícios circulares na </a:t>
            </a:r>
            <a:r>
              <a:rPr lang="pt-PT" dirty="0" smtClean="0"/>
              <a:t>placa</a:t>
            </a:r>
            <a:r>
              <a:rPr lang="pt-PT" dirty="0"/>
              <a:t> metálica que </a:t>
            </a:r>
            <a:r>
              <a:rPr lang="pt-PT" dirty="0" smtClean="0"/>
              <a:t> medirão</a:t>
            </a:r>
            <a:r>
              <a:rPr lang="pt-PT" dirty="0"/>
              <a:t> </a:t>
            </a:r>
            <a:r>
              <a:rPr lang="pt-PT" dirty="0" smtClean="0"/>
              <a:t>respetivamente</a:t>
            </a:r>
            <a:r>
              <a:rPr lang="pt-PT" dirty="0"/>
              <a:t> 7,00 cm e 7,30 cm de diâmetro. </a:t>
            </a:r>
            <a:endParaRPr lang="pt-PT" dirty="0" smtClean="0"/>
          </a:p>
          <a:p>
            <a:pPr>
              <a:buFont typeface="Wingdings" panose="05000000000000000000" pitchFamily="2" charset="2"/>
              <a:buChar char="Ø"/>
            </a:pPr>
            <a:r>
              <a:rPr lang="pt-PT" dirty="0" smtClean="0"/>
              <a:t>Pelo</a:t>
            </a:r>
            <a:r>
              <a:rPr lang="pt-PT" dirty="0"/>
              <a:t> seu peso a </a:t>
            </a:r>
            <a:r>
              <a:rPr lang="pt-PT" dirty="0" smtClean="0"/>
              <a:t>bola</a:t>
            </a:r>
            <a:r>
              <a:rPr lang="pt-PT" dirty="0"/>
              <a:t> não deverá passar através do orifício menor mas deverá passar através </a:t>
            </a:r>
            <a:r>
              <a:rPr lang="pt-PT" dirty="0" smtClean="0"/>
              <a:t>do </a:t>
            </a:r>
            <a:r>
              <a:rPr lang="pt-PT" dirty="0"/>
              <a:t> orifício </a:t>
            </a:r>
            <a:r>
              <a:rPr lang="pt-PT" dirty="0" smtClean="0"/>
              <a:t>maior</a:t>
            </a:r>
            <a:r>
              <a:rPr lang="pt-PT" dirty="0"/>
              <a:t>. </a:t>
            </a:r>
          </a:p>
          <a:p>
            <a:pPr>
              <a:buFont typeface="Wingdings" panose="05000000000000000000" pitchFamily="2" charset="2"/>
              <a:buChar char="Ø"/>
            </a:pPr>
            <a:r>
              <a:rPr lang="pt-PT" dirty="0" smtClean="0"/>
              <a:t>O</a:t>
            </a:r>
            <a:r>
              <a:rPr lang="pt-PT" dirty="0"/>
              <a:t> procedimento para realizar estes testes é o que se explica a seguir e deverá ser </a:t>
            </a:r>
            <a:r>
              <a:rPr lang="pt-PT" dirty="0" smtClean="0"/>
              <a:t>conduzido</a:t>
            </a:r>
            <a:r>
              <a:rPr lang="pt-PT" dirty="0"/>
              <a:t> na ordem indicada: </a:t>
            </a:r>
          </a:p>
          <a:p>
            <a:pPr>
              <a:buFont typeface="Wingdings" panose="05000000000000000000" pitchFamily="2" charset="2"/>
              <a:buChar char="Ø"/>
            </a:pPr>
            <a:endParaRPr lang="pt-PT" dirty="0"/>
          </a:p>
        </p:txBody>
      </p:sp>
    </p:spTree>
    <p:extLst>
      <p:ext uri="{BB962C8B-B14F-4D97-AF65-F5344CB8AC3E}">
        <p14:creationId xmlns:p14="http://schemas.microsoft.com/office/powerpoint/2010/main" val="1471005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579550" y="1777285"/>
            <a:ext cx="11114468" cy="4932608"/>
          </a:xfrm>
        </p:spPr>
        <p:txBody>
          <a:bodyPr>
            <a:normAutofit/>
          </a:bodyPr>
          <a:lstStyle/>
          <a:p>
            <a:pPr>
              <a:buFont typeface="Wingdings" panose="05000000000000000000" pitchFamily="2" charset="2"/>
              <a:buChar char="Ø"/>
            </a:pPr>
            <a:r>
              <a:rPr lang="pt-PT" dirty="0" smtClean="0"/>
              <a:t>Pré‐compressão-antes</a:t>
            </a:r>
            <a:r>
              <a:rPr lang="pt-PT" dirty="0"/>
              <a:t> que qualquer bola seja testada ela deverá ser sujeita a uma </a:t>
            </a:r>
            <a:r>
              <a:rPr lang="pt-PT" dirty="0" smtClean="0"/>
              <a:t>compressão</a:t>
            </a:r>
            <a:r>
              <a:rPr lang="pt-PT" dirty="0"/>
              <a:t> uniforme de aproximadamente </a:t>
            </a:r>
            <a:r>
              <a:rPr lang="pt-PT" dirty="0" smtClean="0"/>
              <a:t>   2,54</a:t>
            </a:r>
            <a:r>
              <a:rPr lang="pt-PT" dirty="0"/>
              <a:t> cm sobre cada um dos três diâmetros </a:t>
            </a:r>
            <a:r>
              <a:rPr lang="pt-PT" dirty="0" smtClean="0"/>
              <a:t>em</a:t>
            </a:r>
            <a:r>
              <a:rPr lang="pt-PT" dirty="0"/>
              <a:t> ângulo </a:t>
            </a:r>
            <a:r>
              <a:rPr lang="pt-PT" dirty="0" smtClean="0"/>
              <a:t>reto</a:t>
            </a:r>
            <a:r>
              <a:rPr lang="pt-PT" dirty="0"/>
              <a:t> considerados uns em relação aos </a:t>
            </a:r>
            <a:r>
              <a:rPr lang="pt-PT" dirty="0" smtClean="0"/>
              <a:t>outros</a:t>
            </a:r>
            <a:endParaRPr lang="pt-PT" dirty="0"/>
          </a:p>
          <a:p>
            <a:pPr>
              <a:buFont typeface="Wingdings" panose="05000000000000000000" pitchFamily="2" charset="2"/>
              <a:buChar char="Ø"/>
            </a:pPr>
            <a:r>
              <a:rPr lang="pt-PT" dirty="0" smtClean="0"/>
              <a:t>Teste</a:t>
            </a:r>
            <a:r>
              <a:rPr lang="pt-PT" dirty="0"/>
              <a:t> de peso (massa).  </a:t>
            </a:r>
          </a:p>
          <a:p>
            <a:pPr>
              <a:buFont typeface="Wingdings" panose="05000000000000000000" pitchFamily="2" charset="2"/>
              <a:buChar char="Ø"/>
            </a:pPr>
            <a:r>
              <a:rPr lang="pt-PT" dirty="0" smtClean="0"/>
              <a:t>Teste</a:t>
            </a:r>
            <a:r>
              <a:rPr lang="pt-PT" dirty="0"/>
              <a:t> de </a:t>
            </a:r>
            <a:r>
              <a:rPr lang="pt-PT" dirty="0" smtClean="0"/>
              <a:t>medida</a:t>
            </a:r>
            <a:r>
              <a:rPr lang="pt-PT" dirty="0"/>
              <a:t> </a:t>
            </a:r>
          </a:p>
          <a:p>
            <a:pPr>
              <a:buFont typeface="Wingdings" panose="05000000000000000000" pitchFamily="2" charset="2"/>
              <a:buChar char="Ø"/>
            </a:pPr>
            <a:r>
              <a:rPr lang="pt-PT" dirty="0" smtClean="0"/>
              <a:t>Teste</a:t>
            </a:r>
            <a:r>
              <a:rPr lang="pt-PT" dirty="0"/>
              <a:t>  de  </a:t>
            </a:r>
            <a:r>
              <a:rPr lang="pt-PT" dirty="0" smtClean="0"/>
              <a:t>deformação a</a:t>
            </a:r>
            <a:r>
              <a:rPr lang="pt-PT" dirty="0"/>
              <a:t>  bola  é  colocada  em  posição  na máquina modificada  de </a:t>
            </a:r>
            <a:r>
              <a:rPr lang="pt-PT" dirty="0" err="1" smtClean="0"/>
              <a:t>Stevens</a:t>
            </a:r>
            <a:r>
              <a:rPr lang="pt-PT" dirty="0"/>
              <a:t> de forma que nenhuma parte do </a:t>
            </a:r>
            <a:r>
              <a:rPr lang="pt-PT" dirty="0" smtClean="0"/>
              <a:t>       revestimento</a:t>
            </a:r>
            <a:r>
              <a:rPr lang="pt-PT" dirty="0"/>
              <a:t> da máquina está em </a:t>
            </a:r>
            <a:r>
              <a:rPr lang="pt-PT" dirty="0" smtClean="0"/>
              <a:t>contato</a:t>
            </a:r>
            <a:r>
              <a:rPr lang="pt-PT" dirty="0"/>
              <a:t> </a:t>
            </a:r>
            <a:r>
              <a:rPr lang="pt-PT" dirty="0" smtClean="0"/>
              <a:t>com</a:t>
            </a:r>
            <a:r>
              <a:rPr lang="pt-PT" dirty="0"/>
              <a:t> a costura exterior. Aplica‐se o peso de </a:t>
            </a:r>
            <a:r>
              <a:rPr lang="pt-PT" dirty="0" smtClean="0"/>
              <a:t>contato</a:t>
            </a:r>
            <a:r>
              <a:rPr lang="pt-PT" dirty="0"/>
              <a:t>, nivela‐se o </a:t>
            </a:r>
            <a:r>
              <a:rPr lang="pt-PT" dirty="0" smtClean="0"/>
              <a:t> indicador</a:t>
            </a:r>
            <a:r>
              <a:rPr lang="pt-PT" dirty="0"/>
              <a:t> e a marca, e </a:t>
            </a:r>
            <a:r>
              <a:rPr lang="pt-PT" dirty="0" smtClean="0"/>
              <a:t>os</a:t>
            </a:r>
            <a:r>
              <a:rPr lang="pt-PT" dirty="0"/>
              <a:t> contadores a zero. Coloca‐se o peso teste sobre a bola na balança numa posição </a:t>
            </a:r>
            <a:r>
              <a:rPr lang="pt-PT" dirty="0" smtClean="0"/>
              <a:t>que</a:t>
            </a:r>
            <a:r>
              <a:rPr lang="pt-PT" dirty="0"/>
              <a:t> seja equivalente a uma carga de 8,2 Kg, aplica‐se a pressão fazendo girar a roda a </a:t>
            </a:r>
            <a:r>
              <a:rPr lang="pt-PT" dirty="0" smtClean="0"/>
              <a:t>uma</a:t>
            </a:r>
            <a:r>
              <a:rPr lang="pt-PT" dirty="0"/>
              <a:t> velocidade </a:t>
            </a:r>
            <a:r>
              <a:rPr lang="pt-PT" dirty="0" smtClean="0"/>
              <a:t>       uniforme</a:t>
            </a:r>
            <a:r>
              <a:rPr lang="pt-PT" dirty="0"/>
              <a:t> de forma que passem 5 segundos desde que o indicador </a:t>
            </a:r>
            <a:r>
              <a:rPr lang="pt-PT" dirty="0" smtClean="0"/>
              <a:t>deixou</a:t>
            </a:r>
            <a:r>
              <a:rPr lang="pt-PT" dirty="0"/>
              <a:t> o seu lugar até que o ponteiro </a:t>
            </a:r>
            <a:r>
              <a:rPr lang="pt-PT" dirty="0" smtClean="0"/>
              <a:t>   esteja</a:t>
            </a:r>
            <a:r>
              <a:rPr lang="pt-PT" dirty="0"/>
              <a:t> nivelado com a marca. Quando cessa a </a:t>
            </a:r>
            <a:r>
              <a:rPr lang="pt-PT" dirty="0" smtClean="0"/>
              <a:t>rotação</a:t>
            </a:r>
            <a:r>
              <a:rPr lang="pt-PT" dirty="0"/>
              <a:t> regista‐se a </a:t>
            </a:r>
            <a:r>
              <a:rPr lang="pt-PT" dirty="0" smtClean="0"/>
              <a:t>leitura.</a:t>
            </a:r>
            <a:r>
              <a:rPr lang="pt-PT" dirty="0"/>
              <a:t> Gira‐se a roda novamente até </a:t>
            </a:r>
            <a:r>
              <a:rPr lang="pt-PT" dirty="0" smtClean="0"/>
              <a:t>     que</a:t>
            </a:r>
            <a:r>
              <a:rPr lang="pt-PT" dirty="0"/>
              <a:t> se alcance </a:t>
            </a:r>
            <a:r>
              <a:rPr lang="pt-PT" dirty="0" smtClean="0"/>
              <a:t>o</a:t>
            </a:r>
            <a:r>
              <a:rPr lang="pt-PT" dirty="0"/>
              <a:t> número 10 na </a:t>
            </a:r>
            <a:r>
              <a:rPr lang="pt-PT" dirty="0" smtClean="0"/>
              <a:t>escala.</a:t>
            </a:r>
            <a:r>
              <a:rPr lang="pt-PT" dirty="0"/>
              <a:t> </a:t>
            </a:r>
            <a:endParaRPr lang="pt-PT" dirty="0" smtClean="0"/>
          </a:p>
          <a:p>
            <a:pPr>
              <a:buFont typeface="Wingdings" panose="05000000000000000000" pitchFamily="2" charset="2"/>
              <a:buChar char="Ø"/>
            </a:pPr>
            <a:r>
              <a:rPr lang="pt-PT" dirty="0" smtClean="0"/>
              <a:t>Teste</a:t>
            </a:r>
            <a:r>
              <a:rPr lang="pt-PT" dirty="0"/>
              <a:t> de </a:t>
            </a:r>
            <a:r>
              <a:rPr lang="pt-PT" dirty="0" smtClean="0"/>
              <a:t>ressalto–a</a:t>
            </a:r>
            <a:r>
              <a:rPr lang="pt-PT" dirty="0"/>
              <a:t> bola é arremessada de 254 cm </a:t>
            </a:r>
            <a:r>
              <a:rPr lang="pt-PT" dirty="0" smtClean="0"/>
              <a:t>sobre</a:t>
            </a:r>
            <a:r>
              <a:rPr lang="pt-PT" dirty="0"/>
              <a:t> uma superfície levemente rígida e horizontal</a:t>
            </a:r>
            <a:r>
              <a:rPr lang="pt-PT" dirty="0" smtClean="0"/>
              <a:t>.</a:t>
            </a:r>
            <a:endParaRPr lang="pt-PT" dirty="0"/>
          </a:p>
        </p:txBody>
      </p:sp>
    </p:spTree>
    <p:extLst>
      <p:ext uri="{BB962C8B-B14F-4D97-AF65-F5344CB8AC3E}">
        <p14:creationId xmlns:p14="http://schemas.microsoft.com/office/powerpoint/2010/main" val="1579815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a:t>4. A RAQUETA </a:t>
            </a:r>
          </a:p>
        </p:txBody>
      </p:sp>
      <p:sp>
        <p:nvSpPr>
          <p:cNvPr id="3" name="Marcador de Posição de Conteúdo 2"/>
          <p:cNvSpPr>
            <a:spLocks noGrp="1"/>
          </p:cNvSpPr>
          <p:nvPr>
            <p:ph idx="1"/>
          </p:nvPr>
        </p:nvSpPr>
        <p:spPr/>
        <p:txBody>
          <a:bodyPr>
            <a:normAutofit/>
          </a:bodyPr>
          <a:lstStyle/>
          <a:p>
            <a:pPr>
              <a:buFont typeface="Wingdings" panose="05000000000000000000" pitchFamily="2" charset="2"/>
              <a:buChar char="Ø"/>
            </a:pPr>
            <a:r>
              <a:rPr lang="pt-PT" dirty="0" smtClean="0"/>
              <a:t>As</a:t>
            </a:r>
            <a:r>
              <a:rPr lang="pt-PT" dirty="0"/>
              <a:t> raquetas, que sejam aprovadas para jogar de acordo com as Regras de </a:t>
            </a:r>
            <a:r>
              <a:rPr lang="pt-PT" dirty="0" smtClean="0"/>
              <a:t>Ténis</a:t>
            </a:r>
          </a:p>
          <a:p>
            <a:pPr>
              <a:buFont typeface="Wingdings" panose="05000000000000000000" pitchFamily="2" charset="2"/>
              <a:buChar char="Ø"/>
            </a:pPr>
            <a:r>
              <a:rPr lang="pt-PT" dirty="0" smtClean="0"/>
              <a:t>A</a:t>
            </a:r>
            <a:r>
              <a:rPr lang="pt-PT" dirty="0"/>
              <a:t> Federação Internacional Ténis decidirá se qualquer raqueta ou protótipo cumpre as </a:t>
            </a:r>
            <a:r>
              <a:rPr lang="pt-PT" dirty="0" smtClean="0"/>
              <a:t>especificações</a:t>
            </a:r>
            <a:r>
              <a:rPr lang="pt-PT" dirty="0"/>
              <a:t> </a:t>
            </a:r>
            <a:r>
              <a:rPr lang="pt-PT" dirty="0" smtClean="0"/>
              <a:t>ou</a:t>
            </a:r>
            <a:r>
              <a:rPr lang="pt-PT" dirty="0"/>
              <a:t> se é de outra forma aprovada, ou não, para jogar. </a:t>
            </a:r>
            <a:endParaRPr lang="pt-PT" dirty="0" smtClean="0"/>
          </a:p>
          <a:p>
            <a:pPr>
              <a:buFont typeface="Wingdings" panose="05000000000000000000" pitchFamily="2" charset="2"/>
              <a:buChar char="Ø"/>
            </a:pPr>
            <a:r>
              <a:rPr lang="pt-PT" dirty="0" smtClean="0"/>
              <a:t>Esta</a:t>
            </a:r>
            <a:r>
              <a:rPr lang="pt-PT" dirty="0"/>
              <a:t> </a:t>
            </a:r>
            <a:r>
              <a:rPr lang="pt-PT" dirty="0" smtClean="0"/>
              <a:t>decisão</a:t>
            </a:r>
            <a:r>
              <a:rPr lang="pt-PT" dirty="0"/>
              <a:t>  poderá ser tomada  por sua  própria  iniciativa,  ou por solicitação  de  alguém  que </a:t>
            </a:r>
            <a:r>
              <a:rPr lang="pt-PT" dirty="0" smtClean="0"/>
              <a:t>tenha</a:t>
            </a:r>
            <a:r>
              <a:rPr lang="pt-PT" dirty="0"/>
              <a:t>  um  interesse  genuíno  no  jogo,  incluindo  qualquer  jogador,  fabricante  de </a:t>
            </a:r>
            <a:r>
              <a:rPr lang="pt-PT" dirty="0" smtClean="0"/>
              <a:t>equipamentos</a:t>
            </a:r>
            <a:r>
              <a:rPr lang="pt-PT" dirty="0"/>
              <a:t>, Federações ou seus associados. Essas decisões e solicitações serão tomadas </a:t>
            </a:r>
            <a:r>
              <a:rPr lang="pt-PT" dirty="0" smtClean="0"/>
              <a:t>de</a:t>
            </a:r>
            <a:r>
              <a:rPr lang="pt-PT" dirty="0"/>
              <a:t>  acordo  com  os  Procedimentos  de  Revisão  e  Audição  aplicados  pela  Federação </a:t>
            </a:r>
            <a:r>
              <a:rPr lang="pt-PT" dirty="0" smtClean="0"/>
              <a:t>Internacional</a:t>
            </a:r>
            <a:r>
              <a:rPr lang="pt-PT" dirty="0"/>
              <a:t> de </a:t>
            </a:r>
            <a:r>
              <a:rPr lang="pt-PT" dirty="0" smtClean="0"/>
              <a:t>Ténis.</a:t>
            </a:r>
            <a:r>
              <a:rPr lang="pt-PT" dirty="0"/>
              <a:t>    </a:t>
            </a:r>
          </a:p>
        </p:txBody>
      </p:sp>
    </p:spTree>
    <p:extLst>
      <p:ext uri="{BB962C8B-B14F-4D97-AF65-F5344CB8AC3E}">
        <p14:creationId xmlns:p14="http://schemas.microsoft.com/office/powerpoint/2010/main" val="33629340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p:txBody>
          <a:bodyPr>
            <a:normAutofit fontScale="92500" lnSpcReduction="10000"/>
          </a:bodyPr>
          <a:lstStyle/>
          <a:p>
            <a:pPr>
              <a:buFont typeface="Wingdings" panose="05000000000000000000" pitchFamily="2" charset="2"/>
              <a:buChar char="Ø"/>
            </a:pPr>
            <a:r>
              <a:rPr lang="pt-PT" dirty="0" smtClean="0"/>
              <a:t>superfície</a:t>
            </a:r>
            <a:r>
              <a:rPr lang="pt-PT" dirty="0"/>
              <a:t> de batimento, definida como a área principal do encordoamento delimitada </a:t>
            </a:r>
            <a:r>
              <a:rPr lang="pt-PT" dirty="0" smtClean="0"/>
              <a:t>pelos</a:t>
            </a:r>
            <a:r>
              <a:rPr lang="pt-PT" dirty="0"/>
              <a:t> pontos de entrada das cordas no aro da raquete ou pontos de </a:t>
            </a:r>
            <a:r>
              <a:rPr lang="pt-PT" dirty="0" smtClean="0"/>
              <a:t>contato</a:t>
            </a:r>
            <a:r>
              <a:rPr lang="pt-PT" dirty="0"/>
              <a:t> das cordas </a:t>
            </a:r>
            <a:r>
              <a:rPr lang="pt-PT" dirty="0" smtClean="0"/>
              <a:t>com</a:t>
            </a:r>
            <a:r>
              <a:rPr lang="pt-PT" dirty="0"/>
              <a:t> o aro da </a:t>
            </a:r>
            <a:r>
              <a:rPr lang="pt-PT" dirty="0" smtClean="0"/>
              <a:t>raquete         </a:t>
            </a:r>
            <a:r>
              <a:rPr lang="pt-PT" dirty="0"/>
              <a:t> deverá ser plana e consistir </a:t>
            </a:r>
            <a:r>
              <a:rPr lang="pt-PT" dirty="0" smtClean="0"/>
              <a:t>num</a:t>
            </a:r>
            <a:r>
              <a:rPr lang="pt-PT" dirty="0"/>
              <a:t>  conjunto  de  cordas  cruzadas  ligadas  ao  aro  da  raquete  </a:t>
            </a:r>
            <a:r>
              <a:rPr lang="pt-PT" dirty="0" smtClean="0"/>
              <a:t>e          </a:t>
            </a:r>
            <a:r>
              <a:rPr lang="pt-PT" dirty="0"/>
              <a:t>  alternadamente </a:t>
            </a:r>
            <a:r>
              <a:rPr lang="pt-PT" dirty="0" smtClean="0"/>
              <a:t>entrelaçadas</a:t>
            </a:r>
            <a:r>
              <a:rPr lang="pt-PT" dirty="0"/>
              <a:t>  ou  ligadas  onde  se  cruzam.  </a:t>
            </a:r>
            <a:endParaRPr lang="pt-PT" dirty="0" smtClean="0"/>
          </a:p>
          <a:p>
            <a:pPr>
              <a:buFont typeface="Wingdings" panose="05000000000000000000" pitchFamily="2" charset="2"/>
              <a:buChar char="Ø"/>
            </a:pPr>
            <a:r>
              <a:rPr lang="pt-PT" dirty="0" smtClean="0"/>
              <a:t>O</a:t>
            </a:r>
            <a:r>
              <a:rPr lang="pt-PT" dirty="0"/>
              <a:t>  padrão </a:t>
            </a:r>
            <a:r>
              <a:rPr lang="pt-PT" dirty="0" smtClean="0"/>
              <a:t>de</a:t>
            </a:r>
            <a:r>
              <a:rPr lang="pt-PT" dirty="0"/>
              <a:t> </a:t>
            </a:r>
            <a:r>
              <a:rPr lang="pt-PT" dirty="0" smtClean="0"/>
              <a:t>cordas</a:t>
            </a:r>
            <a:r>
              <a:rPr lang="pt-PT" dirty="0"/>
              <a:t> </a:t>
            </a:r>
            <a:r>
              <a:rPr lang="pt-PT" dirty="0" smtClean="0"/>
              <a:t>terá</a:t>
            </a:r>
            <a:r>
              <a:rPr lang="pt-PT" dirty="0"/>
              <a:t> </a:t>
            </a:r>
            <a:r>
              <a:rPr lang="pt-PT" dirty="0" smtClean="0"/>
              <a:t>que  ser</a:t>
            </a:r>
            <a:r>
              <a:rPr lang="pt-PT" dirty="0"/>
              <a:t> uniforme </a:t>
            </a:r>
            <a:r>
              <a:rPr lang="pt-PT" dirty="0" smtClean="0"/>
              <a:t>e</a:t>
            </a:r>
            <a:r>
              <a:rPr lang="pt-PT" dirty="0"/>
              <a:t> não menos denso no centro do que em qualquer </a:t>
            </a:r>
            <a:r>
              <a:rPr lang="pt-PT" dirty="0" smtClean="0"/>
              <a:t>outra</a:t>
            </a:r>
            <a:r>
              <a:rPr lang="pt-PT" dirty="0"/>
              <a:t> área.  </a:t>
            </a:r>
          </a:p>
          <a:p>
            <a:pPr>
              <a:buFont typeface="Wingdings" panose="05000000000000000000" pitchFamily="2" charset="2"/>
              <a:buChar char="Ø"/>
            </a:pPr>
            <a:r>
              <a:rPr lang="pt-PT" dirty="0"/>
              <a:t>A raqueta será desenhada e encordoada de tal forma que as características de jogo serão </a:t>
            </a:r>
            <a:r>
              <a:rPr lang="pt-PT" dirty="0" smtClean="0"/>
              <a:t>idênticas</a:t>
            </a:r>
            <a:r>
              <a:rPr lang="pt-PT" dirty="0"/>
              <a:t>  </a:t>
            </a:r>
            <a:r>
              <a:rPr lang="pt-PT" dirty="0" smtClean="0"/>
              <a:t> em</a:t>
            </a:r>
            <a:r>
              <a:rPr lang="pt-PT" dirty="0"/>
              <a:t>  ambas  as  faces.  A raquete  deverá  estar  livre  de  </a:t>
            </a:r>
            <a:r>
              <a:rPr lang="pt-PT" dirty="0" smtClean="0"/>
              <a:t>objetos</a:t>
            </a:r>
            <a:r>
              <a:rPr lang="pt-PT" dirty="0"/>
              <a:t>  aderentes  e </a:t>
            </a:r>
            <a:r>
              <a:rPr lang="pt-PT" dirty="0" smtClean="0"/>
              <a:t>protuberâncias</a:t>
            </a:r>
            <a:r>
              <a:rPr lang="pt-PT" dirty="0"/>
              <a:t> </a:t>
            </a:r>
            <a:r>
              <a:rPr lang="pt-PT" dirty="0" smtClean="0"/>
              <a:t>exceto</a:t>
            </a:r>
            <a:r>
              <a:rPr lang="pt-PT" dirty="0"/>
              <a:t> </a:t>
            </a:r>
            <a:r>
              <a:rPr lang="pt-PT" dirty="0" smtClean="0"/>
              <a:t> aquelas</a:t>
            </a:r>
            <a:r>
              <a:rPr lang="pt-PT" dirty="0"/>
              <a:t> usadas exclusivamente e especificamente para limitar </a:t>
            </a:r>
            <a:r>
              <a:rPr lang="pt-PT" dirty="0" smtClean="0"/>
              <a:t>ou</a:t>
            </a:r>
            <a:r>
              <a:rPr lang="pt-PT" dirty="0"/>
              <a:t> prevenir o uso e desgaste ou </a:t>
            </a:r>
            <a:r>
              <a:rPr lang="pt-PT" dirty="0" smtClean="0"/>
              <a:t>              vibrações</a:t>
            </a:r>
            <a:r>
              <a:rPr lang="pt-PT" dirty="0"/>
              <a:t> ou no caso do aro da raquete para distribuir o </a:t>
            </a:r>
            <a:r>
              <a:rPr lang="pt-PT" dirty="0" smtClean="0"/>
              <a:t>peso</a:t>
            </a:r>
            <a:r>
              <a:rPr lang="pt-PT" dirty="0"/>
              <a:t>. Qualquer </a:t>
            </a:r>
            <a:r>
              <a:rPr lang="pt-PT" dirty="0" smtClean="0"/>
              <a:t>objeto</a:t>
            </a:r>
            <a:r>
              <a:rPr lang="pt-PT" dirty="0"/>
              <a:t>/</a:t>
            </a:r>
            <a:r>
              <a:rPr lang="pt-PT" dirty="0" smtClean="0"/>
              <a:t>dispositivo</a:t>
            </a:r>
            <a:r>
              <a:rPr lang="pt-PT" dirty="0"/>
              <a:t> colocado </a:t>
            </a:r>
            <a:r>
              <a:rPr lang="pt-PT" dirty="0" smtClean="0"/>
              <a:t> para</a:t>
            </a:r>
            <a:r>
              <a:rPr lang="pt-PT" dirty="0"/>
              <a:t> esse propósito terão que ser razoável </a:t>
            </a:r>
            <a:r>
              <a:rPr lang="pt-PT" dirty="0" smtClean="0"/>
              <a:t>em</a:t>
            </a:r>
            <a:r>
              <a:rPr lang="pt-PT" dirty="0"/>
              <a:t> tamanho e colocação.    </a:t>
            </a:r>
          </a:p>
          <a:p>
            <a:pPr>
              <a:buFont typeface="Wingdings" panose="05000000000000000000" pitchFamily="2" charset="2"/>
              <a:buChar char="Ø"/>
            </a:pPr>
            <a:r>
              <a:rPr lang="pt-PT" dirty="0" smtClean="0"/>
              <a:t>aro</a:t>
            </a:r>
            <a:r>
              <a:rPr lang="pt-PT" dirty="0"/>
              <a:t> da raqueta incluindo a pega não poderá exceder </a:t>
            </a:r>
            <a:r>
              <a:rPr lang="pt-PT" dirty="0" smtClean="0"/>
              <a:t>73,7cm</a:t>
            </a:r>
            <a:r>
              <a:rPr lang="pt-PT" dirty="0"/>
              <a:t> em comprimento total. O </a:t>
            </a:r>
            <a:r>
              <a:rPr lang="pt-PT" dirty="0" smtClean="0"/>
              <a:t>aro</a:t>
            </a:r>
            <a:r>
              <a:rPr lang="pt-PT" dirty="0"/>
              <a:t> </a:t>
            </a:r>
            <a:r>
              <a:rPr lang="pt-PT" dirty="0" smtClean="0"/>
              <a:t>da raqueta</a:t>
            </a:r>
            <a:r>
              <a:rPr lang="pt-PT" dirty="0"/>
              <a:t> não poderá exceder </a:t>
            </a:r>
            <a:r>
              <a:rPr lang="pt-PT" dirty="0" smtClean="0"/>
              <a:t>31,7cm</a:t>
            </a:r>
            <a:r>
              <a:rPr lang="pt-PT" dirty="0"/>
              <a:t> em largura total. A área de batimento não </a:t>
            </a:r>
            <a:r>
              <a:rPr lang="pt-PT" dirty="0" smtClean="0"/>
              <a:t>poderá</a:t>
            </a:r>
            <a:r>
              <a:rPr lang="pt-PT" dirty="0"/>
              <a:t> exceder </a:t>
            </a:r>
            <a:r>
              <a:rPr lang="pt-PT" dirty="0" smtClean="0"/>
              <a:t>          39,4cm</a:t>
            </a:r>
            <a:r>
              <a:rPr lang="pt-PT" dirty="0"/>
              <a:t> em comprimento total e 29,2 cm em largura total. </a:t>
            </a:r>
          </a:p>
          <a:p>
            <a:pPr>
              <a:buFont typeface="Wingdings" panose="05000000000000000000" pitchFamily="2" charset="2"/>
              <a:buChar char="Ø"/>
            </a:pPr>
            <a:endParaRPr lang="pt-PT" dirty="0"/>
          </a:p>
        </p:txBody>
      </p:sp>
    </p:spTree>
    <p:extLst>
      <p:ext uri="{BB962C8B-B14F-4D97-AF65-F5344CB8AC3E}">
        <p14:creationId xmlns:p14="http://schemas.microsoft.com/office/powerpoint/2010/main" val="12547555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p:txBody>
          <a:bodyPr>
            <a:normAutofit/>
          </a:bodyPr>
          <a:lstStyle/>
          <a:p>
            <a:pPr>
              <a:buFont typeface="Wingdings" panose="05000000000000000000" pitchFamily="2" charset="2"/>
              <a:buChar char="Ø"/>
            </a:pPr>
            <a:r>
              <a:rPr lang="pt-PT" dirty="0" smtClean="0"/>
              <a:t>aro</a:t>
            </a:r>
            <a:r>
              <a:rPr lang="pt-PT" dirty="0"/>
              <a:t>, incluindo a pega e as cordas, deverá estar livre de qualquer dispositivo que torne </a:t>
            </a:r>
            <a:r>
              <a:rPr lang="pt-PT" dirty="0" smtClean="0"/>
              <a:t>possível</a:t>
            </a:r>
            <a:r>
              <a:rPr lang="pt-PT" dirty="0"/>
              <a:t> </a:t>
            </a:r>
            <a:r>
              <a:rPr lang="pt-PT" dirty="0" smtClean="0"/>
              <a:t> alterar</a:t>
            </a:r>
            <a:r>
              <a:rPr lang="pt-PT" dirty="0"/>
              <a:t> materialmente a forma da raquete, ou alterar a distribuição de peso na </a:t>
            </a:r>
            <a:r>
              <a:rPr lang="pt-PT" dirty="0" smtClean="0"/>
              <a:t>direção                 </a:t>
            </a:r>
            <a:r>
              <a:rPr lang="pt-PT" dirty="0"/>
              <a:t> longitudinal da raquete o qual alteraria o momento de inércia do movimento de </a:t>
            </a:r>
            <a:r>
              <a:rPr lang="pt-PT" dirty="0" smtClean="0"/>
              <a:t>rotação</a:t>
            </a:r>
            <a:r>
              <a:rPr lang="pt-PT" dirty="0"/>
              <a:t>, </a:t>
            </a:r>
            <a:r>
              <a:rPr lang="pt-PT" dirty="0" smtClean="0"/>
              <a:t>ou</a:t>
            </a:r>
            <a:r>
              <a:rPr lang="pt-PT" dirty="0"/>
              <a:t> </a:t>
            </a:r>
            <a:r>
              <a:rPr lang="pt-PT" dirty="0" smtClean="0"/>
              <a:t>      alterar</a:t>
            </a:r>
            <a:r>
              <a:rPr lang="pt-PT" dirty="0"/>
              <a:t>  deliberadamente  e fisicamente  qualquer  </a:t>
            </a:r>
            <a:r>
              <a:rPr lang="pt-PT" dirty="0" smtClean="0"/>
              <a:t>caraterística</a:t>
            </a:r>
            <a:r>
              <a:rPr lang="pt-PT" dirty="0"/>
              <a:t>  que  possa </a:t>
            </a:r>
            <a:r>
              <a:rPr lang="pt-PT" dirty="0" smtClean="0"/>
              <a:t>afetar</a:t>
            </a:r>
            <a:r>
              <a:rPr lang="pt-PT" dirty="0"/>
              <a:t> a performance da raquete durante a disputa de um ponto. Nenhuma fonte de </a:t>
            </a:r>
            <a:r>
              <a:rPr lang="pt-PT" dirty="0" smtClean="0"/>
              <a:t>energia</a:t>
            </a:r>
            <a:r>
              <a:rPr lang="pt-PT" dirty="0"/>
              <a:t> poderá ser colocada </a:t>
            </a:r>
            <a:r>
              <a:rPr lang="pt-PT" dirty="0" smtClean="0"/>
              <a:t>       dentro</a:t>
            </a:r>
            <a:r>
              <a:rPr lang="pt-PT" dirty="0"/>
              <a:t> ou fixa a uma raqueta se de qualquer forma alterar </a:t>
            </a:r>
            <a:r>
              <a:rPr lang="pt-PT" dirty="0" smtClean="0"/>
              <a:t>ou</a:t>
            </a:r>
            <a:r>
              <a:rPr lang="pt-PT" dirty="0"/>
              <a:t> </a:t>
            </a:r>
            <a:r>
              <a:rPr lang="pt-PT" dirty="0" smtClean="0"/>
              <a:t>afetar</a:t>
            </a:r>
            <a:r>
              <a:rPr lang="pt-PT" dirty="0"/>
              <a:t> as </a:t>
            </a:r>
            <a:r>
              <a:rPr lang="pt-PT" dirty="0" smtClean="0"/>
              <a:t>caraterísticas</a:t>
            </a:r>
            <a:r>
              <a:rPr lang="pt-PT" dirty="0"/>
              <a:t> de jogo. </a:t>
            </a:r>
          </a:p>
          <a:p>
            <a:pPr>
              <a:buFont typeface="Wingdings" panose="05000000000000000000" pitchFamily="2" charset="2"/>
              <a:buChar char="Ø"/>
            </a:pPr>
            <a:r>
              <a:rPr lang="pt-PT" dirty="0" smtClean="0"/>
              <a:t>A</a:t>
            </a:r>
            <a:r>
              <a:rPr lang="pt-PT" dirty="0"/>
              <a:t> raquete terá que estar livre de qualquer dispositivo que possa </a:t>
            </a:r>
            <a:r>
              <a:rPr lang="pt-PT" dirty="0" smtClean="0"/>
              <a:t>durante o</a:t>
            </a:r>
            <a:r>
              <a:rPr lang="pt-PT" dirty="0"/>
              <a:t> jogo, fornecer </a:t>
            </a:r>
            <a:r>
              <a:rPr lang="pt-PT" dirty="0" smtClean="0"/>
              <a:t>qualquer</a:t>
            </a:r>
            <a:r>
              <a:rPr lang="pt-PT" dirty="0"/>
              <a:t> tipo de comunicação ou instrução audível ou visível. </a:t>
            </a:r>
          </a:p>
        </p:txBody>
      </p:sp>
    </p:spTree>
    <p:extLst>
      <p:ext uri="{BB962C8B-B14F-4D97-AF65-F5344CB8AC3E}">
        <p14:creationId xmlns:p14="http://schemas.microsoft.com/office/powerpoint/2010/main" val="13343538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p:txBody>
          <a:bodyPr/>
          <a:lstStyle/>
          <a:p>
            <a:pPr>
              <a:buFont typeface="Wingdings" panose="05000000000000000000" pitchFamily="2" charset="2"/>
              <a:buChar char="Ø"/>
            </a:pPr>
            <a:r>
              <a:rPr lang="pt-PT" dirty="0" smtClean="0"/>
              <a:t> </a:t>
            </a:r>
            <a:r>
              <a:rPr lang="pt-PT" dirty="0"/>
              <a:t>É considerada o elemento mais importante do equipamento de um jogador de Ténis e pode ser de diferentes tipos e tamanhos. </a:t>
            </a:r>
            <a:endParaRPr lang="pt-PT" dirty="0" smtClean="0"/>
          </a:p>
          <a:p>
            <a:pPr>
              <a:buFont typeface="Wingdings" panose="05000000000000000000" pitchFamily="2" charset="2"/>
              <a:buChar char="Ø"/>
            </a:pPr>
            <a:r>
              <a:rPr lang="pt-PT" dirty="0" smtClean="0"/>
              <a:t>O </a:t>
            </a:r>
            <a:r>
              <a:rPr lang="pt-PT" dirty="0"/>
              <a:t>seu papel é importante no impacto com a bola e deverá estar </a:t>
            </a:r>
            <a:r>
              <a:rPr lang="pt-PT" b="1" dirty="0"/>
              <a:t>adaptada totalmente às </a:t>
            </a:r>
            <a:r>
              <a:rPr lang="pt-PT" b="1" dirty="0" smtClean="0"/>
              <a:t>caraterísticas </a:t>
            </a:r>
            <a:r>
              <a:rPr lang="pt-PT" b="1" dirty="0"/>
              <a:t>específicas do jogador, </a:t>
            </a:r>
            <a:r>
              <a:rPr lang="pt-PT" dirty="0"/>
              <a:t>ajudando-o a conseguir obter o máximo de proveito possível. </a:t>
            </a:r>
          </a:p>
        </p:txBody>
      </p:sp>
      <p:pic>
        <p:nvPicPr>
          <p:cNvPr id="4" name="Imagem 3"/>
          <p:cNvPicPr>
            <a:picLocks noChangeAspect="1"/>
          </p:cNvPicPr>
          <p:nvPr/>
        </p:nvPicPr>
        <p:blipFill rotWithShape="1">
          <a:blip r:embed="rId2"/>
          <a:srcRect l="32623" t="38508" r="30072" b="30373"/>
          <a:stretch/>
        </p:blipFill>
        <p:spPr>
          <a:xfrm>
            <a:off x="2575775" y="3515933"/>
            <a:ext cx="7378744" cy="2461535"/>
          </a:xfrm>
          <a:prstGeom prst="rect">
            <a:avLst/>
          </a:prstGeom>
        </p:spPr>
      </p:pic>
    </p:spTree>
    <p:extLst>
      <p:ext uri="{BB962C8B-B14F-4D97-AF65-F5344CB8AC3E}">
        <p14:creationId xmlns:p14="http://schemas.microsoft.com/office/powerpoint/2010/main" val="26113931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a:t>PUBLICIDADE </a:t>
            </a:r>
          </a:p>
        </p:txBody>
      </p:sp>
      <p:sp>
        <p:nvSpPr>
          <p:cNvPr id="3" name="Marcador de Posição de Conteúdo 2"/>
          <p:cNvSpPr>
            <a:spLocks noGrp="1"/>
          </p:cNvSpPr>
          <p:nvPr>
            <p:ph idx="1"/>
          </p:nvPr>
        </p:nvSpPr>
        <p:spPr/>
        <p:txBody>
          <a:bodyPr>
            <a:normAutofit/>
          </a:bodyPr>
          <a:lstStyle/>
          <a:p>
            <a:pPr>
              <a:buFont typeface="Wingdings" panose="05000000000000000000" pitchFamily="2" charset="2"/>
              <a:buChar char="Ø"/>
            </a:pPr>
            <a:r>
              <a:rPr lang="pt-PT" dirty="0" smtClean="0"/>
              <a:t>Publicidade</a:t>
            </a:r>
            <a:r>
              <a:rPr lang="pt-PT" dirty="0"/>
              <a:t> é permitida na rede desde que seja colocada na zona da rede que dista </a:t>
            </a:r>
            <a:r>
              <a:rPr lang="pt-PT" dirty="0" smtClean="0"/>
              <a:t>0,914</a:t>
            </a:r>
            <a:r>
              <a:rPr lang="pt-PT" dirty="0"/>
              <a:t> m do centro do poste da rede e seja colocada de tal forma que não interfira </a:t>
            </a:r>
            <a:r>
              <a:rPr lang="pt-PT" dirty="0" smtClean="0"/>
              <a:t>com</a:t>
            </a:r>
            <a:r>
              <a:rPr lang="pt-PT" dirty="0"/>
              <a:t> a visão dos jogadores ou das condições de jogo.  </a:t>
            </a:r>
          </a:p>
          <a:p>
            <a:pPr>
              <a:buFont typeface="Wingdings" panose="05000000000000000000" pitchFamily="2" charset="2"/>
              <a:buChar char="Ø"/>
            </a:pPr>
            <a:r>
              <a:rPr lang="pt-PT" dirty="0" smtClean="0"/>
              <a:t>Publicidade</a:t>
            </a:r>
            <a:r>
              <a:rPr lang="pt-PT" dirty="0"/>
              <a:t>  e outras marcas ou materiais  colocados nos fundos  e nas  laterais do </a:t>
            </a:r>
            <a:r>
              <a:rPr lang="pt-PT" dirty="0" smtClean="0"/>
              <a:t>campo</a:t>
            </a:r>
            <a:r>
              <a:rPr lang="pt-PT" dirty="0"/>
              <a:t> serão permitidas </a:t>
            </a:r>
            <a:r>
              <a:rPr lang="pt-PT" dirty="0" smtClean="0"/>
              <a:t>exceto</a:t>
            </a:r>
            <a:r>
              <a:rPr lang="pt-PT" dirty="0"/>
              <a:t> se interferirem com a visão dos jogadores ou com </a:t>
            </a:r>
            <a:r>
              <a:rPr lang="pt-PT" dirty="0" smtClean="0"/>
              <a:t>as</a:t>
            </a:r>
            <a:r>
              <a:rPr lang="pt-PT" dirty="0"/>
              <a:t> condições de jogo. </a:t>
            </a:r>
          </a:p>
          <a:p>
            <a:pPr>
              <a:buFont typeface="Wingdings" panose="05000000000000000000" pitchFamily="2" charset="2"/>
              <a:buChar char="Ø"/>
            </a:pPr>
            <a:r>
              <a:rPr lang="pt-PT" dirty="0" smtClean="0"/>
              <a:t>Publicidade</a:t>
            </a:r>
            <a:r>
              <a:rPr lang="pt-PT" dirty="0"/>
              <a:t> e outras marcas ou materiais colocados na superfície de jogo fora das </a:t>
            </a:r>
            <a:r>
              <a:rPr lang="pt-PT" dirty="0" smtClean="0"/>
              <a:t>linhas</a:t>
            </a:r>
            <a:r>
              <a:rPr lang="pt-PT" dirty="0"/>
              <a:t> </a:t>
            </a:r>
            <a:r>
              <a:rPr lang="pt-PT" dirty="0" smtClean="0"/>
              <a:t>são    </a:t>
            </a:r>
            <a:r>
              <a:rPr lang="pt-PT" dirty="0"/>
              <a:t> permitidas </a:t>
            </a:r>
            <a:r>
              <a:rPr lang="pt-PT" dirty="0" smtClean="0"/>
              <a:t>exceto</a:t>
            </a:r>
            <a:r>
              <a:rPr lang="pt-PT" dirty="0"/>
              <a:t> se interferirem com a visão dos jogadores ou com as </a:t>
            </a:r>
            <a:r>
              <a:rPr lang="pt-PT" dirty="0" smtClean="0"/>
              <a:t>condições</a:t>
            </a:r>
            <a:r>
              <a:rPr lang="pt-PT" dirty="0"/>
              <a:t> de jogo.  </a:t>
            </a:r>
          </a:p>
          <a:p>
            <a:pPr>
              <a:buFont typeface="Wingdings" panose="05000000000000000000" pitchFamily="2" charset="2"/>
              <a:buChar char="Ø"/>
            </a:pPr>
            <a:r>
              <a:rPr lang="pt-PT" dirty="0" smtClean="0"/>
              <a:t>Publicidade</a:t>
            </a:r>
            <a:r>
              <a:rPr lang="pt-PT" dirty="0"/>
              <a:t> e outras marcas ou materiais não são permitidos na superfície de jogo </a:t>
            </a:r>
            <a:r>
              <a:rPr lang="pt-PT" dirty="0" smtClean="0"/>
              <a:t>dentro</a:t>
            </a:r>
            <a:r>
              <a:rPr lang="pt-PT" dirty="0"/>
              <a:t> </a:t>
            </a:r>
            <a:r>
              <a:rPr lang="pt-PT" dirty="0" smtClean="0"/>
              <a:t>das  </a:t>
            </a:r>
            <a:r>
              <a:rPr lang="pt-PT" dirty="0"/>
              <a:t> linhas de jogo.  </a:t>
            </a:r>
          </a:p>
          <a:p>
            <a:pPr>
              <a:buFont typeface="Wingdings" panose="05000000000000000000" pitchFamily="2" charset="2"/>
              <a:buChar char="Ø"/>
            </a:pPr>
            <a:endParaRPr lang="pt-PT" dirty="0"/>
          </a:p>
        </p:txBody>
      </p:sp>
    </p:spTree>
    <p:extLst>
      <p:ext uri="{BB962C8B-B14F-4D97-AF65-F5344CB8AC3E}">
        <p14:creationId xmlns:p14="http://schemas.microsoft.com/office/powerpoint/2010/main" val="10292872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Introdução</a:t>
            </a:r>
            <a:endParaRPr lang="pt-PT" dirty="0"/>
          </a:p>
        </p:txBody>
      </p:sp>
      <p:sp>
        <p:nvSpPr>
          <p:cNvPr id="3" name="Marcador de Posição de Conteúdo 2"/>
          <p:cNvSpPr>
            <a:spLocks noGrp="1"/>
          </p:cNvSpPr>
          <p:nvPr>
            <p:ph idx="1"/>
          </p:nvPr>
        </p:nvSpPr>
        <p:spPr/>
        <p:txBody>
          <a:bodyPr>
            <a:normAutofit fontScale="85000" lnSpcReduction="10000"/>
          </a:bodyPr>
          <a:lstStyle/>
          <a:p>
            <a:r>
              <a:rPr lang="pt-PT" dirty="0"/>
              <a:t>6. Procedimentos de montagem e desmontagem de espaços e equipamentos afetos às práticas desportivas</a:t>
            </a:r>
          </a:p>
          <a:p>
            <a:r>
              <a:rPr lang="pt-PT" dirty="0"/>
              <a:t>	6.1. Equipamentos necessários à prática da modalidade de acordo com os regulamentos para o efeito</a:t>
            </a:r>
          </a:p>
          <a:p>
            <a:r>
              <a:rPr lang="pt-PT" dirty="0"/>
              <a:t>	6.2 Montagem e desmontagem do equipamento desportivo em condições de segurança e de forma tecnicamente adequada</a:t>
            </a:r>
          </a:p>
          <a:p>
            <a:r>
              <a:rPr lang="pt-PT" dirty="0"/>
              <a:t>	6.3 aspetos críticos de desgaste dos equipamentos e procedimentos de conservação e substituição</a:t>
            </a:r>
          </a:p>
          <a:p>
            <a:r>
              <a:rPr lang="pt-PT" dirty="0"/>
              <a:t>7.Sistemas de observação e de análise da prestação desportiva</a:t>
            </a:r>
          </a:p>
          <a:p>
            <a:r>
              <a:rPr lang="pt-PT" dirty="0"/>
              <a:t>	7.1 Principais indicadores de observação da modalidade</a:t>
            </a:r>
          </a:p>
          <a:p>
            <a:r>
              <a:rPr lang="pt-PT" dirty="0"/>
              <a:t>	7.2 Métodos de recolha, tratamento e análise de dados, tecnologias associadas</a:t>
            </a:r>
          </a:p>
          <a:p>
            <a:r>
              <a:rPr lang="pt-PT" dirty="0"/>
              <a:t>	7.3 Modos de utilização de fichas de controlo e de aplicação de instrumentos de avaliação</a:t>
            </a:r>
          </a:p>
          <a:p>
            <a:r>
              <a:rPr lang="pt-PT" dirty="0"/>
              <a:t>	7.4 Processos de recolha de registos audiovisuais </a:t>
            </a:r>
          </a:p>
        </p:txBody>
      </p:sp>
    </p:spTree>
    <p:extLst>
      <p:ext uri="{BB962C8B-B14F-4D97-AF65-F5344CB8AC3E}">
        <p14:creationId xmlns:p14="http://schemas.microsoft.com/office/powerpoint/2010/main" val="36780248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dirty="0"/>
              <a:t>PROCEDIMENTOS DE INSPECÇÃODE </a:t>
            </a:r>
            <a:r>
              <a:rPr lang="pt-PT" dirty="0" smtClean="0"/>
              <a:t>      MARCAS</a:t>
            </a:r>
            <a:r>
              <a:rPr lang="pt-PT" dirty="0"/>
              <a:t> </a:t>
            </a:r>
          </a:p>
        </p:txBody>
      </p:sp>
      <p:sp>
        <p:nvSpPr>
          <p:cNvPr id="3" name="Marcador de Posição de Conteúdo 2"/>
          <p:cNvSpPr>
            <a:spLocks noGrp="1"/>
          </p:cNvSpPr>
          <p:nvPr>
            <p:ph idx="1"/>
          </p:nvPr>
        </p:nvSpPr>
        <p:spPr>
          <a:xfrm>
            <a:off x="711557" y="2220318"/>
            <a:ext cx="4246808" cy="3510781"/>
          </a:xfrm>
        </p:spPr>
        <p:txBody>
          <a:bodyPr>
            <a:noAutofit/>
          </a:bodyPr>
          <a:lstStyle/>
          <a:p>
            <a:pPr>
              <a:buFont typeface="Wingdings" panose="05000000000000000000" pitchFamily="2" charset="2"/>
              <a:buChar char="Ø"/>
            </a:pPr>
            <a:r>
              <a:rPr lang="pt-PT" dirty="0" smtClean="0"/>
              <a:t>A</a:t>
            </a:r>
            <a:r>
              <a:rPr lang="pt-PT" dirty="0"/>
              <a:t> verificação de marcas só pode ser feita em campos de terra batida. </a:t>
            </a:r>
          </a:p>
          <a:p>
            <a:pPr>
              <a:buFont typeface="Wingdings" panose="05000000000000000000" pitchFamily="2" charset="2"/>
              <a:buChar char="Ø"/>
            </a:pPr>
            <a:r>
              <a:rPr lang="pt-PT" dirty="0" smtClean="0"/>
              <a:t>Uma</a:t>
            </a:r>
            <a:r>
              <a:rPr lang="pt-PT" dirty="0"/>
              <a:t> verificação de marca requerida por um jogador/equipa será concedida apenas </a:t>
            </a:r>
            <a:r>
              <a:rPr lang="pt-PT" dirty="0" smtClean="0"/>
              <a:t>se</a:t>
            </a:r>
            <a:r>
              <a:rPr lang="pt-PT" dirty="0"/>
              <a:t> o árbitro de cadeira não conseguir determinar com certeza a partir da sua </a:t>
            </a:r>
            <a:r>
              <a:rPr lang="pt-PT" dirty="0" smtClean="0"/>
              <a:t>cadeira</a:t>
            </a:r>
            <a:r>
              <a:rPr lang="pt-PT" dirty="0"/>
              <a:t> </a:t>
            </a:r>
            <a:endParaRPr lang="pt-PT" dirty="0" smtClean="0"/>
          </a:p>
          <a:p>
            <a:pPr>
              <a:buFont typeface="Wingdings" panose="05000000000000000000" pitchFamily="2" charset="2"/>
              <a:buChar char="Ø"/>
            </a:pPr>
            <a:r>
              <a:rPr lang="pt-PT" dirty="0" smtClean="0"/>
              <a:t>Quando</a:t>
            </a:r>
            <a:r>
              <a:rPr lang="pt-PT" dirty="0"/>
              <a:t> um árbitro de cadeira decidir realizar uma verificação de marca, deverá </a:t>
            </a:r>
            <a:r>
              <a:rPr lang="pt-PT" dirty="0" smtClean="0"/>
              <a:t>descer</a:t>
            </a:r>
            <a:r>
              <a:rPr lang="pt-PT" dirty="0"/>
              <a:t> da cadeira e fazer ele próprio a verificação</a:t>
            </a:r>
            <a:r>
              <a:rPr lang="pt-PT" dirty="0" smtClean="0"/>
              <a:t>.</a:t>
            </a:r>
          </a:p>
        </p:txBody>
      </p:sp>
      <p:sp>
        <p:nvSpPr>
          <p:cNvPr id="4" name="Retângulo 3"/>
          <p:cNvSpPr/>
          <p:nvPr/>
        </p:nvSpPr>
        <p:spPr>
          <a:xfrm>
            <a:off x="5448837" y="2220318"/>
            <a:ext cx="6180786" cy="2862322"/>
          </a:xfrm>
          <a:prstGeom prst="rect">
            <a:avLst/>
          </a:prstGeom>
        </p:spPr>
        <p:txBody>
          <a:bodyPr wrap="square">
            <a:spAutoFit/>
          </a:bodyPr>
          <a:lstStyle/>
          <a:p>
            <a:pPr marL="285750" indent="-285750">
              <a:buFont typeface="Wingdings" panose="05000000000000000000" pitchFamily="2" charset="2"/>
              <a:buChar char="Ø"/>
            </a:pPr>
            <a:r>
              <a:rPr lang="pt-PT" sz="2000" dirty="0" smtClean="0"/>
              <a:t>A</a:t>
            </a:r>
            <a:r>
              <a:rPr lang="pt-PT" sz="2000" dirty="0"/>
              <a:t> partir do momento em que o árbitro de cadeira identificou e decidiu relativamente </a:t>
            </a:r>
            <a:r>
              <a:rPr lang="pt-PT" sz="2000" dirty="0" smtClean="0"/>
              <a:t>a</a:t>
            </a:r>
            <a:r>
              <a:rPr lang="pt-PT" sz="2000" dirty="0"/>
              <a:t> uma marca, esta decisão é final e inapelável.  </a:t>
            </a:r>
          </a:p>
          <a:p>
            <a:pPr marL="285750" indent="-285750">
              <a:buFont typeface="Wingdings" panose="05000000000000000000" pitchFamily="2" charset="2"/>
              <a:buChar char="Ø"/>
            </a:pPr>
            <a:r>
              <a:rPr lang="pt-PT" sz="2000" dirty="0" smtClean="0"/>
              <a:t>Se</a:t>
            </a:r>
            <a:r>
              <a:rPr lang="pt-PT" sz="2000" dirty="0"/>
              <a:t> um jogador apagar a marca de uma bola antes de o árbitro de cadeira tomar </a:t>
            </a:r>
            <a:r>
              <a:rPr lang="pt-PT" sz="2000" dirty="0" smtClean="0"/>
              <a:t>uma decisão</a:t>
            </a:r>
            <a:r>
              <a:rPr lang="pt-PT" sz="2000" dirty="0"/>
              <a:t> final, ele concede a chamada. </a:t>
            </a:r>
          </a:p>
          <a:p>
            <a:pPr marL="285750" indent="-285750">
              <a:buFont typeface="Wingdings" panose="05000000000000000000" pitchFamily="2" charset="2"/>
              <a:buChar char="Ø"/>
            </a:pPr>
            <a:r>
              <a:rPr lang="pt-PT" sz="2000" dirty="0" smtClean="0"/>
              <a:t>Um</a:t>
            </a:r>
            <a:r>
              <a:rPr lang="pt-PT" sz="2000" dirty="0"/>
              <a:t> </a:t>
            </a:r>
            <a:r>
              <a:rPr lang="pt-PT" sz="2000" dirty="0" smtClean="0"/>
              <a:t>jogador</a:t>
            </a:r>
            <a:r>
              <a:rPr lang="pt-PT" sz="2000" dirty="0"/>
              <a:t> não pode atravessar a rede para analisar uma marca sem ser penalizado </a:t>
            </a:r>
            <a:r>
              <a:rPr lang="pt-PT" sz="2000" dirty="0" smtClean="0"/>
              <a:t>por</a:t>
            </a:r>
            <a:r>
              <a:rPr lang="pt-PT" sz="2000" dirty="0"/>
              <a:t> “conduta </a:t>
            </a:r>
            <a:r>
              <a:rPr lang="pt-PT" sz="2000" dirty="0" smtClean="0"/>
              <a:t>antidesportiva”</a:t>
            </a:r>
            <a:r>
              <a:rPr lang="pt-PT" sz="2000" dirty="0"/>
              <a:t> prevista no Código de Conduta</a:t>
            </a:r>
          </a:p>
        </p:txBody>
      </p:sp>
    </p:spTree>
    <p:extLst>
      <p:ext uri="{BB962C8B-B14F-4D97-AF65-F5344CB8AC3E}">
        <p14:creationId xmlns:p14="http://schemas.microsoft.com/office/powerpoint/2010/main" val="1373413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dirty="0"/>
              <a:t>PROCEDIMENTOS PARA REVISÃO </a:t>
            </a:r>
            <a:r>
              <a:rPr lang="pt-PT" dirty="0" smtClean="0"/>
              <a:t>             ELECTRÓNICA</a:t>
            </a:r>
            <a:r>
              <a:rPr lang="pt-PT" dirty="0"/>
              <a:t> </a:t>
            </a:r>
          </a:p>
        </p:txBody>
      </p:sp>
      <p:sp>
        <p:nvSpPr>
          <p:cNvPr id="3" name="Marcador de Posição de Conteúdo 2"/>
          <p:cNvSpPr>
            <a:spLocks noGrp="1"/>
          </p:cNvSpPr>
          <p:nvPr>
            <p:ph idx="1"/>
          </p:nvPr>
        </p:nvSpPr>
        <p:spPr/>
        <p:txBody>
          <a:bodyPr>
            <a:normAutofit/>
          </a:bodyPr>
          <a:lstStyle/>
          <a:p>
            <a:pPr>
              <a:buFont typeface="Wingdings" panose="05000000000000000000" pitchFamily="2" charset="2"/>
              <a:buChar char="Ø"/>
            </a:pPr>
            <a:r>
              <a:rPr lang="pt-PT" dirty="0" smtClean="0"/>
              <a:t>Em</a:t>
            </a:r>
            <a:r>
              <a:rPr lang="pt-PT" dirty="0"/>
              <a:t> todos os torneios em que o sistema de revisão </a:t>
            </a:r>
            <a:r>
              <a:rPr lang="pt-PT" dirty="0" smtClean="0"/>
              <a:t>eletrónico</a:t>
            </a:r>
            <a:r>
              <a:rPr lang="pt-PT" dirty="0"/>
              <a:t> é usado deverão ser </a:t>
            </a:r>
            <a:r>
              <a:rPr lang="pt-PT" dirty="0" smtClean="0"/>
              <a:t>seguidos</a:t>
            </a:r>
            <a:r>
              <a:rPr lang="pt-PT" dirty="0"/>
              <a:t> </a:t>
            </a:r>
            <a:r>
              <a:rPr lang="pt-PT" dirty="0" smtClean="0"/>
              <a:t>os </a:t>
            </a:r>
            <a:r>
              <a:rPr lang="pt-PT" dirty="0"/>
              <a:t> seguintes procedimentos em todos os encontros jogados nos campos em que </a:t>
            </a:r>
            <a:r>
              <a:rPr lang="pt-PT" dirty="0" smtClean="0"/>
              <a:t>este</a:t>
            </a:r>
            <a:r>
              <a:rPr lang="pt-PT" dirty="0"/>
              <a:t> sistema seja usado: </a:t>
            </a:r>
          </a:p>
          <a:p>
            <a:pPr lvl="1">
              <a:buFont typeface="Wingdings" panose="05000000000000000000" pitchFamily="2" charset="2"/>
              <a:buChar char="Ø"/>
            </a:pPr>
            <a:r>
              <a:rPr lang="pt-PT" dirty="0" smtClean="0"/>
              <a:t>Um</a:t>
            </a:r>
            <a:r>
              <a:rPr lang="pt-PT" dirty="0"/>
              <a:t> pedido para uma revisão </a:t>
            </a:r>
            <a:r>
              <a:rPr lang="pt-PT" dirty="0" smtClean="0"/>
              <a:t>eletrónica</a:t>
            </a:r>
            <a:r>
              <a:rPr lang="pt-PT" dirty="0"/>
              <a:t> de uma chamada ou </a:t>
            </a:r>
            <a:r>
              <a:rPr lang="pt-PT" dirty="0" smtClean="0"/>
              <a:t>correção</a:t>
            </a:r>
            <a:r>
              <a:rPr lang="pt-PT" dirty="0"/>
              <a:t> por um </a:t>
            </a:r>
            <a:r>
              <a:rPr lang="pt-PT" dirty="0" smtClean="0"/>
              <a:t>jogador</a:t>
            </a:r>
            <a:r>
              <a:rPr lang="pt-PT" dirty="0"/>
              <a:t> </a:t>
            </a:r>
            <a:r>
              <a:rPr lang="pt-PT" dirty="0" smtClean="0"/>
              <a:t>será</a:t>
            </a:r>
            <a:r>
              <a:rPr lang="pt-PT" dirty="0"/>
              <a:t> permitido ou num ponto ganhador ou quando o </a:t>
            </a:r>
            <a:r>
              <a:rPr lang="pt-PT" dirty="0" smtClean="0"/>
              <a:t>jogador</a:t>
            </a:r>
            <a:r>
              <a:rPr lang="pt-PT" dirty="0"/>
              <a:t> </a:t>
            </a:r>
            <a:r>
              <a:rPr lang="pt-PT" dirty="0" smtClean="0"/>
              <a:t>para</a:t>
            </a:r>
            <a:r>
              <a:rPr lang="pt-PT" dirty="0"/>
              <a:t> a jogada  </a:t>
            </a:r>
          </a:p>
          <a:p>
            <a:pPr lvl="1">
              <a:buFont typeface="Wingdings" panose="05000000000000000000" pitchFamily="2" charset="2"/>
              <a:buChar char="Ø"/>
            </a:pPr>
            <a:r>
              <a:rPr lang="pt-PT" dirty="0" smtClean="0"/>
              <a:t>O</a:t>
            </a:r>
            <a:r>
              <a:rPr lang="pt-PT" dirty="0"/>
              <a:t> árbitro de cadeira deverá decidir usar a revisão </a:t>
            </a:r>
            <a:r>
              <a:rPr lang="pt-PT" dirty="0" smtClean="0"/>
              <a:t>eletrónica</a:t>
            </a:r>
            <a:r>
              <a:rPr lang="pt-PT" dirty="0"/>
              <a:t> quando há dúvidas </a:t>
            </a:r>
            <a:r>
              <a:rPr lang="pt-PT" dirty="0" smtClean="0"/>
              <a:t>relativamente</a:t>
            </a:r>
            <a:r>
              <a:rPr lang="pt-PT" dirty="0"/>
              <a:t> à </a:t>
            </a:r>
            <a:r>
              <a:rPr lang="pt-PT" dirty="0" smtClean="0"/>
              <a:t>             validade</a:t>
            </a:r>
            <a:r>
              <a:rPr lang="pt-PT" dirty="0"/>
              <a:t> da chamada ou </a:t>
            </a:r>
            <a:r>
              <a:rPr lang="pt-PT" dirty="0" smtClean="0"/>
              <a:t>correção</a:t>
            </a:r>
            <a:r>
              <a:rPr lang="pt-PT" dirty="0"/>
              <a:t>. Contudo o árbitro de cadeira </a:t>
            </a:r>
            <a:r>
              <a:rPr lang="pt-PT" dirty="0" smtClean="0"/>
              <a:t>pode</a:t>
            </a:r>
            <a:r>
              <a:rPr lang="pt-PT" dirty="0"/>
              <a:t> recusar a revisão </a:t>
            </a:r>
            <a:r>
              <a:rPr lang="pt-PT" dirty="0" smtClean="0"/>
              <a:t>eletrónica</a:t>
            </a:r>
            <a:r>
              <a:rPr lang="pt-PT" dirty="0"/>
              <a:t> se </a:t>
            </a:r>
            <a:r>
              <a:rPr lang="pt-PT" dirty="0" smtClean="0"/>
              <a:t>     entender</a:t>
            </a:r>
            <a:r>
              <a:rPr lang="pt-PT" dirty="0"/>
              <a:t> que o jogador está a fazer um pedido </a:t>
            </a:r>
            <a:r>
              <a:rPr lang="pt-PT" dirty="0" smtClean="0"/>
              <a:t>que</a:t>
            </a:r>
            <a:r>
              <a:rPr lang="pt-PT" dirty="0"/>
              <a:t> não é razoável ou que este foi feito fora do </a:t>
            </a:r>
            <a:r>
              <a:rPr lang="pt-PT" dirty="0" smtClean="0"/>
              <a:t>tempo  </a:t>
            </a:r>
            <a:r>
              <a:rPr lang="pt-PT" dirty="0"/>
              <a:t> razoável. </a:t>
            </a:r>
          </a:p>
          <a:p>
            <a:pPr lvl="1">
              <a:buFont typeface="Wingdings" panose="05000000000000000000" pitchFamily="2" charset="2"/>
              <a:buChar char="Ø"/>
            </a:pPr>
            <a:r>
              <a:rPr lang="pt-PT" dirty="0" smtClean="0"/>
              <a:t>Em</a:t>
            </a:r>
            <a:r>
              <a:rPr lang="pt-PT" dirty="0"/>
              <a:t> pares o jogador que apela tem de fazer o seu apelo de forma que ambos parem </a:t>
            </a:r>
            <a:r>
              <a:rPr lang="pt-PT" dirty="0" smtClean="0"/>
              <a:t>ou</a:t>
            </a:r>
            <a:r>
              <a:rPr lang="pt-PT" dirty="0"/>
              <a:t> o árbitro de </a:t>
            </a:r>
            <a:r>
              <a:rPr lang="pt-PT" dirty="0" smtClean="0"/>
              <a:t>       cadeira</a:t>
            </a:r>
            <a:r>
              <a:rPr lang="pt-PT" dirty="0"/>
              <a:t> pare a jogada. Se um apelo é feito pelo árbitro de cadeira </a:t>
            </a:r>
            <a:r>
              <a:rPr lang="pt-PT" dirty="0" smtClean="0"/>
              <a:t>então</a:t>
            </a:r>
            <a:r>
              <a:rPr lang="pt-PT" dirty="0"/>
              <a:t> este tem de determinar se </a:t>
            </a:r>
            <a:r>
              <a:rPr lang="pt-PT" dirty="0" smtClean="0"/>
              <a:t>foi</a:t>
            </a:r>
            <a:r>
              <a:rPr lang="pt-PT" dirty="0"/>
              <a:t> </a:t>
            </a:r>
            <a:r>
              <a:rPr lang="pt-PT" dirty="0" smtClean="0"/>
              <a:t>   seguido</a:t>
            </a:r>
            <a:r>
              <a:rPr lang="pt-PT" dirty="0"/>
              <a:t> o procedimento </a:t>
            </a:r>
            <a:r>
              <a:rPr lang="pt-PT" dirty="0" smtClean="0"/>
              <a:t>correto</a:t>
            </a:r>
            <a:r>
              <a:rPr lang="pt-PT" dirty="0"/>
              <a:t> para fazer esse apelo. Se não foi </a:t>
            </a:r>
            <a:r>
              <a:rPr lang="pt-PT" dirty="0" smtClean="0"/>
              <a:t>correto</a:t>
            </a:r>
            <a:r>
              <a:rPr lang="pt-PT" dirty="0"/>
              <a:t>, ou foi tardio, então o </a:t>
            </a:r>
            <a:r>
              <a:rPr lang="pt-PT" dirty="0" smtClean="0"/>
              <a:t>árbitro </a:t>
            </a:r>
            <a:r>
              <a:rPr lang="pt-PT" dirty="0"/>
              <a:t> de cadeira pode determinar que a equipa adversária foi deliberadamente estorvada, situação em que a equipa que apelou perde o ponto. </a:t>
            </a:r>
          </a:p>
        </p:txBody>
      </p:sp>
    </p:spTree>
    <p:extLst>
      <p:ext uri="{BB962C8B-B14F-4D97-AF65-F5344CB8AC3E}">
        <p14:creationId xmlns:p14="http://schemas.microsoft.com/office/powerpoint/2010/main" val="351004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dirty="0"/>
              <a:t>COMPETIÇÕES OFICIAIS PARA MENORES DE 10 ANOS </a:t>
            </a:r>
          </a:p>
        </p:txBody>
      </p:sp>
      <p:sp>
        <p:nvSpPr>
          <p:cNvPr id="3" name="Marcador de Posição de Conteúdo 2"/>
          <p:cNvSpPr>
            <a:spLocks noGrp="1"/>
          </p:cNvSpPr>
          <p:nvPr>
            <p:ph idx="1"/>
          </p:nvPr>
        </p:nvSpPr>
        <p:spPr>
          <a:xfrm>
            <a:off x="1097281" y="1845734"/>
            <a:ext cx="9643700" cy="4023360"/>
          </a:xfrm>
        </p:spPr>
        <p:txBody>
          <a:bodyPr>
            <a:normAutofit lnSpcReduction="10000"/>
          </a:bodyPr>
          <a:lstStyle/>
          <a:p>
            <a:pPr>
              <a:buFont typeface="Wingdings" panose="05000000000000000000" pitchFamily="2" charset="2"/>
              <a:buChar char="Ø"/>
            </a:pPr>
            <a:r>
              <a:rPr lang="pt-PT" dirty="0"/>
              <a:t> </a:t>
            </a:r>
            <a:r>
              <a:rPr lang="pt-PT" dirty="0" smtClean="0"/>
              <a:t>Campos</a:t>
            </a:r>
            <a:r>
              <a:rPr lang="pt-PT" dirty="0"/>
              <a:t>: </a:t>
            </a:r>
          </a:p>
          <a:p>
            <a:pPr lvl="1">
              <a:buFont typeface="Wingdings" panose="05000000000000000000" pitchFamily="2" charset="2"/>
              <a:buChar char="Ø"/>
            </a:pPr>
            <a:r>
              <a:rPr lang="pt-PT" dirty="0" smtClean="0"/>
              <a:t>Em</a:t>
            </a:r>
            <a:r>
              <a:rPr lang="pt-PT" dirty="0"/>
              <a:t> complemento a um campo normal, as seguintes dimensões de campos podem ser </a:t>
            </a:r>
            <a:r>
              <a:rPr lang="pt-PT" dirty="0" smtClean="0"/>
              <a:t>usadas</a:t>
            </a:r>
            <a:r>
              <a:rPr lang="pt-PT" dirty="0"/>
              <a:t> para </a:t>
            </a:r>
            <a:r>
              <a:rPr lang="pt-PT" dirty="0" smtClean="0"/>
              <a:t>           competições</a:t>
            </a:r>
            <a:r>
              <a:rPr lang="pt-PT" dirty="0"/>
              <a:t> oficiais envolvendo jogadores com idade inferior a 10 anos. </a:t>
            </a:r>
          </a:p>
          <a:p>
            <a:pPr lvl="1">
              <a:buFont typeface="Wingdings" panose="05000000000000000000" pitchFamily="2" charset="2"/>
              <a:buChar char="Ø"/>
            </a:pPr>
            <a:r>
              <a:rPr lang="pt-PT" dirty="0" smtClean="0"/>
              <a:t>Um</a:t>
            </a:r>
            <a:r>
              <a:rPr lang="pt-PT" dirty="0"/>
              <a:t> campo vermelho será um </a:t>
            </a:r>
            <a:r>
              <a:rPr lang="pt-PT" dirty="0" smtClean="0"/>
              <a:t>retângulo</a:t>
            </a:r>
            <a:r>
              <a:rPr lang="pt-PT" dirty="0"/>
              <a:t>, entre 10,97 m e 12,80 m de comprimento, </a:t>
            </a:r>
            <a:r>
              <a:rPr lang="pt-PT" dirty="0" smtClean="0"/>
              <a:t>e</a:t>
            </a:r>
            <a:r>
              <a:rPr lang="pt-PT" dirty="0"/>
              <a:t> entre 4,88 e </a:t>
            </a:r>
            <a:r>
              <a:rPr lang="pt-PT" dirty="0" smtClean="0"/>
              <a:t> 5,79</a:t>
            </a:r>
            <a:r>
              <a:rPr lang="pt-PT" dirty="0"/>
              <a:t> m de largura. A rede deverá ter ao centro 0,80 m. </a:t>
            </a:r>
          </a:p>
          <a:p>
            <a:pPr lvl="1">
              <a:buFont typeface="Wingdings" panose="05000000000000000000" pitchFamily="2" charset="2"/>
              <a:buChar char="Ø"/>
            </a:pPr>
            <a:r>
              <a:rPr lang="pt-PT" dirty="0" smtClean="0"/>
              <a:t>Um</a:t>
            </a:r>
            <a:r>
              <a:rPr lang="pt-PT" dirty="0"/>
              <a:t> campo laranja será um </a:t>
            </a:r>
            <a:r>
              <a:rPr lang="pt-PT" dirty="0" smtClean="0"/>
              <a:t>retângulo</a:t>
            </a:r>
            <a:r>
              <a:rPr lang="pt-PT" dirty="0"/>
              <a:t>, com 18,29 m de comprimento, e entre 6,40 m </a:t>
            </a:r>
            <a:r>
              <a:rPr lang="pt-PT" dirty="0" smtClean="0"/>
              <a:t>e</a:t>
            </a:r>
            <a:r>
              <a:rPr lang="pt-PT" dirty="0"/>
              <a:t> 8,23 m </a:t>
            </a:r>
            <a:r>
              <a:rPr lang="pt-PT" dirty="0" smtClean="0"/>
              <a:t>de    </a:t>
            </a:r>
            <a:r>
              <a:rPr lang="pt-PT" dirty="0"/>
              <a:t> largura. A rede deverá ter ao centro entre 0,80 m e 0,914 m  </a:t>
            </a:r>
          </a:p>
          <a:p>
            <a:pPr>
              <a:buFont typeface="Wingdings" panose="05000000000000000000" pitchFamily="2" charset="2"/>
              <a:buChar char="Ø"/>
            </a:pPr>
            <a:r>
              <a:rPr lang="pt-PT" dirty="0" smtClean="0"/>
              <a:t>Bolas</a:t>
            </a:r>
            <a:r>
              <a:rPr lang="pt-PT" dirty="0"/>
              <a:t>: </a:t>
            </a:r>
          </a:p>
          <a:p>
            <a:pPr lvl="1">
              <a:buFont typeface="Wingdings" panose="05000000000000000000" pitchFamily="2" charset="2"/>
              <a:buChar char="Ø"/>
            </a:pPr>
            <a:r>
              <a:rPr lang="pt-PT" dirty="0" smtClean="0"/>
              <a:t>Os</a:t>
            </a:r>
            <a:r>
              <a:rPr lang="pt-PT" dirty="0"/>
              <a:t> </a:t>
            </a:r>
            <a:r>
              <a:rPr lang="pt-PT" dirty="0" smtClean="0"/>
              <a:t>seguintes</a:t>
            </a:r>
            <a:r>
              <a:rPr lang="pt-PT" dirty="0"/>
              <a:t> tipos de bolas são recomendadas para jogadores com idades inferiores </a:t>
            </a:r>
            <a:r>
              <a:rPr lang="pt-PT" dirty="0" smtClean="0"/>
              <a:t>a</a:t>
            </a:r>
            <a:r>
              <a:rPr lang="pt-PT" dirty="0"/>
              <a:t> 10 anos: </a:t>
            </a:r>
          </a:p>
          <a:p>
            <a:pPr lvl="1">
              <a:buFont typeface="Wingdings" panose="05000000000000000000" pitchFamily="2" charset="2"/>
              <a:buChar char="Ø"/>
            </a:pPr>
            <a:r>
              <a:rPr lang="pt-PT" dirty="0" smtClean="0"/>
              <a:t>Uma</a:t>
            </a:r>
            <a:r>
              <a:rPr lang="pt-PT" dirty="0"/>
              <a:t>  bola tipo  3 (vermelha)  ou tipo  2 (laranja)  é recomendado  para  jogar  num </a:t>
            </a:r>
            <a:r>
              <a:rPr lang="pt-PT" dirty="0" smtClean="0"/>
              <a:t>campo</a:t>
            </a:r>
            <a:r>
              <a:rPr lang="pt-PT" dirty="0"/>
              <a:t>  </a:t>
            </a:r>
            <a:r>
              <a:rPr lang="pt-PT" dirty="0" smtClean="0"/>
              <a:t>              vermelho</a:t>
            </a:r>
            <a:r>
              <a:rPr lang="pt-PT" dirty="0"/>
              <a:t>. </a:t>
            </a:r>
          </a:p>
          <a:p>
            <a:pPr lvl="1">
              <a:buFont typeface="Wingdings" panose="05000000000000000000" pitchFamily="2" charset="2"/>
              <a:buChar char="Ø"/>
            </a:pPr>
            <a:r>
              <a:rPr lang="pt-PT" dirty="0" smtClean="0"/>
              <a:t>Uma</a:t>
            </a:r>
            <a:r>
              <a:rPr lang="pt-PT" dirty="0"/>
              <a:t> bola tipo 2 (laranja) ou tipo 1 (verde) é recomendada para jogar num campo </a:t>
            </a:r>
            <a:r>
              <a:rPr lang="pt-PT" dirty="0" smtClean="0"/>
              <a:t>laranja</a:t>
            </a:r>
            <a:r>
              <a:rPr lang="pt-PT" dirty="0"/>
              <a:t>. </a:t>
            </a:r>
          </a:p>
          <a:p>
            <a:pPr lvl="1">
              <a:buFont typeface="Wingdings" panose="05000000000000000000" pitchFamily="2" charset="2"/>
              <a:buChar char="Ø"/>
            </a:pPr>
            <a:r>
              <a:rPr lang="pt-PT" dirty="0" smtClean="0"/>
              <a:t>Uma</a:t>
            </a:r>
            <a:r>
              <a:rPr lang="pt-PT" dirty="0"/>
              <a:t>  bola  tipo  1  (verde)  é  recomendada  para  jogar  num  campo  com  medidas </a:t>
            </a:r>
            <a:r>
              <a:rPr lang="pt-PT" dirty="0" smtClean="0"/>
              <a:t>normais</a:t>
            </a:r>
            <a:r>
              <a:rPr lang="pt-PT" dirty="0"/>
              <a:t>. </a:t>
            </a:r>
          </a:p>
        </p:txBody>
      </p:sp>
    </p:spTree>
    <p:extLst>
      <p:ext uri="{BB962C8B-B14F-4D97-AF65-F5344CB8AC3E}">
        <p14:creationId xmlns:p14="http://schemas.microsoft.com/office/powerpoint/2010/main" val="33015456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Fim </a:t>
            </a:r>
            <a:r>
              <a:rPr lang="pt-PT" dirty="0" smtClean="0">
                <a:sym typeface="Wingdings" panose="05000000000000000000" pitchFamily="2" charset="2"/>
              </a:rPr>
              <a:t></a:t>
            </a:r>
            <a:endParaRPr lang="pt-PT" dirty="0"/>
          </a:p>
        </p:txBody>
      </p:sp>
      <p:sp>
        <p:nvSpPr>
          <p:cNvPr id="3" name="Marcador de Posição de Conteúdo 2"/>
          <p:cNvSpPr>
            <a:spLocks noGrp="1"/>
          </p:cNvSpPr>
          <p:nvPr>
            <p:ph idx="1"/>
          </p:nvPr>
        </p:nvSpPr>
        <p:spPr/>
        <p:txBody>
          <a:bodyPr/>
          <a:lstStyle/>
          <a:p>
            <a:r>
              <a:rPr lang="pt-PT" dirty="0" smtClean="0"/>
              <a:t>Obrigada pela vossa atenção</a:t>
            </a:r>
            <a:endParaRPr lang="pt-PT" dirty="0"/>
          </a:p>
        </p:txBody>
      </p:sp>
    </p:spTree>
    <p:extLst>
      <p:ext uri="{BB962C8B-B14F-4D97-AF65-F5344CB8AC3E}">
        <p14:creationId xmlns:p14="http://schemas.microsoft.com/office/powerpoint/2010/main" val="41423069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a:t>1. O CAMPO </a:t>
            </a:r>
          </a:p>
        </p:txBody>
      </p:sp>
      <p:sp>
        <p:nvSpPr>
          <p:cNvPr id="3" name="Marcador de Posição de Conteúdo 2"/>
          <p:cNvSpPr>
            <a:spLocks noGrp="1"/>
          </p:cNvSpPr>
          <p:nvPr>
            <p:ph idx="1"/>
          </p:nvPr>
        </p:nvSpPr>
        <p:spPr>
          <a:xfrm>
            <a:off x="618186" y="2258955"/>
            <a:ext cx="11114468" cy="4024125"/>
          </a:xfrm>
        </p:spPr>
        <p:txBody>
          <a:bodyPr anchor="t">
            <a:normAutofit/>
          </a:bodyPr>
          <a:lstStyle/>
          <a:p>
            <a:pPr algn="just">
              <a:buFont typeface="Wingdings" panose="05000000000000000000" pitchFamily="2" charset="2"/>
              <a:buChar char="Ø"/>
            </a:pPr>
            <a:r>
              <a:rPr lang="pt-PT" dirty="0" smtClean="0"/>
              <a:t>retângulo</a:t>
            </a:r>
            <a:r>
              <a:rPr lang="pt-PT" dirty="0"/>
              <a:t> de 23,77 m de comprimento por 8,23 m de largura, para </a:t>
            </a:r>
            <a:r>
              <a:rPr lang="pt-PT" dirty="0" smtClean="0"/>
              <a:t>singulares</a:t>
            </a:r>
            <a:r>
              <a:rPr lang="pt-PT" dirty="0"/>
              <a:t>. </a:t>
            </a:r>
            <a:endParaRPr lang="pt-PT" dirty="0" smtClean="0"/>
          </a:p>
          <a:p>
            <a:pPr algn="just">
              <a:buFont typeface="Wingdings" panose="05000000000000000000" pitchFamily="2" charset="2"/>
              <a:buChar char="Ø"/>
            </a:pPr>
            <a:r>
              <a:rPr lang="pt-PT" dirty="0" smtClean="0"/>
              <a:t>Para</a:t>
            </a:r>
            <a:r>
              <a:rPr lang="pt-PT" dirty="0"/>
              <a:t> os encontros de pares, o campo terá 10,97 m de largura.  </a:t>
            </a:r>
          </a:p>
          <a:p>
            <a:pPr algn="just">
              <a:buFont typeface="Wingdings" panose="05000000000000000000" pitchFamily="2" charset="2"/>
              <a:buChar char="Ø"/>
            </a:pPr>
            <a:r>
              <a:rPr lang="pt-PT" dirty="0" smtClean="0"/>
              <a:t>será</a:t>
            </a:r>
            <a:r>
              <a:rPr lang="pt-PT" dirty="0"/>
              <a:t> dividido ao meio por uma rede suspensa através de uma corda ou cabo </a:t>
            </a:r>
            <a:r>
              <a:rPr lang="pt-PT" dirty="0" smtClean="0"/>
              <a:t>metálico</a:t>
            </a:r>
            <a:r>
              <a:rPr lang="pt-PT" dirty="0"/>
              <a:t>  cujas extremidades passarão por  cima ou estarão fixas à parte superior de dois </a:t>
            </a:r>
            <a:r>
              <a:rPr lang="pt-PT" dirty="0" smtClean="0"/>
              <a:t>postes</a:t>
            </a:r>
            <a:r>
              <a:rPr lang="pt-PT" dirty="0"/>
              <a:t> a uma altura de 1,07 m</a:t>
            </a:r>
            <a:r>
              <a:rPr lang="pt-PT" dirty="0" smtClean="0"/>
              <a:t>.</a:t>
            </a:r>
          </a:p>
          <a:p>
            <a:pPr algn="just">
              <a:buFont typeface="Wingdings" panose="05000000000000000000" pitchFamily="2" charset="2"/>
              <a:buChar char="Ø"/>
            </a:pPr>
            <a:r>
              <a:rPr lang="pt-PT" dirty="0" smtClean="0"/>
              <a:t>A</a:t>
            </a:r>
            <a:r>
              <a:rPr lang="pt-PT" dirty="0"/>
              <a:t> rede </a:t>
            </a:r>
            <a:r>
              <a:rPr lang="pt-PT" dirty="0" smtClean="0"/>
              <a:t>estará</a:t>
            </a:r>
            <a:r>
              <a:rPr lang="pt-PT" dirty="0"/>
              <a:t> esticada de forma a ocupar a </a:t>
            </a:r>
            <a:r>
              <a:rPr lang="pt-PT" dirty="0" smtClean="0"/>
              <a:t>totalidade</a:t>
            </a:r>
            <a:r>
              <a:rPr lang="pt-PT" dirty="0"/>
              <a:t> do espaço entre os dois postes e deverá ter uma </a:t>
            </a:r>
            <a:r>
              <a:rPr lang="pt-PT" dirty="0" smtClean="0"/>
              <a:t>   malha</a:t>
            </a:r>
            <a:r>
              <a:rPr lang="pt-PT" dirty="0"/>
              <a:t> pequena </a:t>
            </a:r>
            <a:r>
              <a:rPr lang="pt-PT" dirty="0" smtClean="0"/>
              <a:t>para</a:t>
            </a:r>
            <a:r>
              <a:rPr lang="pt-PT" dirty="0"/>
              <a:t> que a bola não possa passar por ela. </a:t>
            </a:r>
            <a:endParaRPr lang="pt-PT" dirty="0" smtClean="0"/>
          </a:p>
          <a:p>
            <a:pPr algn="just">
              <a:buFont typeface="Wingdings" panose="05000000000000000000" pitchFamily="2" charset="2"/>
              <a:buChar char="Ø"/>
            </a:pPr>
            <a:r>
              <a:rPr lang="pt-PT" dirty="0" smtClean="0"/>
              <a:t>A</a:t>
            </a:r>
            <a:r>
              <a:rPr lang="pt-PT" dirty="0"/>
              <a:t> altura da rede no centro será de 0,914 m, onde </a:t>
            </a:r>
            <a:r>
              <a:rPr lang="pt-PT" dirty="0" smtClean="0"/>
              <a:t>será</a:t>
            </a:r>
            <a:r>
              <a:rPr lang="pt-PT" dirty="0"/>
              <a:t> mantida tensa por uma cinta</a:t>
            </a:r>
            <a:r>
              <a:rPr lang="pt-PT" dirty="0" smtClean="0"/>
              <a:t>.</a:t>
            </a:r>
            <a:r>
              <a:rPr lang="pt-PT" dirty="0"/>
              <a:t> </a:t>
            </a:r>
          </a:p>
          <a:p>
            <a:pPr algn="just">
              <a:buFont typeface="Wingdings" panose="05000000000000000000" pitchFamily="2" charset="2"/>
              <a:buChar char="Ø"/>
            </a:pPr>
            <a:r>
              <a:rPr lang="pt-PT" dirty="0" smtClean="0"/>
              <a:t>O</a:t>
            </a:r>
            <a:r>
              <a:rPr lang="pt-PT" dirty="0"/>
              <a:t> diâmetro máximo da corda ou cabo será de 0,8 cm. </a:t>
            </a:r>
          </a:p>
          <a:p>
            <a:pPr algn="just">
              <a:buFont typeface="Wingdings" panose="05000000000000000000" pitchFamily="2" charset="2"/>
              <a:buChar char="Ø"/>
            </a:pPr>
            <a:endParaRPr lang="pt-PT" dirty="0"/>
          </a:p>
        </p:txBody>
      </p:sp>
    </p:spTree>
    <p:extLst>
      <p:ext uri="{BB962C8B-B14F-4D97-AF65-F5344CB8AC3E}">
        <p14:creationId xmlns:p14="http://schemas.microsoft.com/office/powerpoint/2010/main" val="1295647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ção de Conteúdo 3"/>
          <p:cNvPicPr>
            <a:picLocks noGrp="1" noChangeAspect="1"/>
          </p:cNvPicPr>
          <p:nvPr>
            <p:ph idx="1"/>
          </p:nvPr>
        </p:nvPicPr>
        <p:blipFill rotWithShape="1">
          <a:blip r:embed="rId2"/>
          <a:srcRect l="33499" t="10772" r="34101" b="6629"/>
          <a:stretch/>
        </p:blipFill>
        <p:spPr>
          <a:xfrm rot="16200000">
            <a:off x="2841435" y="-1073761"/>
            <a:ext cx="5995268" cy="8593211"/>
          </a:xfrm>
          <a:prstGeom prst="rect">
            <a:avLst/>
          </a:prstGeom>
        </p:spPr>
      </p:pic>
    </p:spTree>
    <p:extLst>
      <p:ext uri="{BB962C8B-B14F-4D97-AF65-F5344CB8AC3E}">
        <p14:creationId xmlns:p14="http://schemas.microsoft.com/office/powerpoint/2010/main" val="14396260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a:xfrm>
            <a:off x="1097280" y="1845734"/>
            <a:ext cx="9527790" cy="4023360"/>
          </a:xfrm>
        </p:spPr>
        <p:txBody>
          <a:bodyPr>
            <a:normAutofit/>
          </a:bodyPr>
          <a:lstStyle/>
          <a:p>
            <a:pPr>
              <a:buFont typeface="Wingdings" panose="05000000000000000000" pitchFamily="2" charset="2"/>
              <a:buChar char="Ø"/>
            </a:pPr>
            <a:r>
              <a:rPr lang="pt-PT" dirty="0" smtClean="0"/>
              <a:t>Os</a:t>
            </a:r>
            <a:r>
              <a:rPr lang="pt-PT" dirty="0"/>
              <a:t> postes da rede não terão mais de 15 cm</a:t>
            </a:r>
            <a:r>
              <a:rPr lang="pt-PT" baseline="30000" dirty="0"/>
              <a:t>2</a:t>
            </a:r>
            <a:r>
              <a:rPr lang="pt-PT" dirty="0"/>
              <a:t> ou 15 cm de diâmetro. </a:t>
            </a:r>
          </a:p>
          <a:p>
            <a:pPr>
              <a:buFont typeface="Wingdings" panose="05000000000000000000" pitchFamily="2" charset="2"/>
              <a:buChar char="Ø"/>
            </a:pPr>
            <a:r>
              <a:rPr lang="pt-PT" dirty="0" smtClean="0"/>
              <a:t>Os</a:t>
            </a:r>
            <a:r>
              <a:rPr lang="pt-PT" dirty="0"/>
              <a:t> “sticks” de singulares não terão mais de 7,5 cm</a:t>
            </a:r>
            <a:r>
              <a:rPr lang="pt-PT" baseline="30000" dirty="0"/>
              <a:t>2</a:t>
            </a:r>
            <a:r>
              <a:rPr lang="pt-PT" dirty="0"/>
              <a:t> ou 7,5 cm de diâmetro.  </a:t>
            </a:r>
          </a:p>
          <a:p>
            <a:pPr>
              <a:buFont typeface="Wingdings" panose="05000000000000000000" pitchFamily="2" charset="2"/>
              <a:buChar char="Ø"/>
            </a:pPr>
            <a:r>
              <a:rPr lang="pt-PT" dirty="0"/>
              <a:t>  As linhas que limitam os fundos do campo denominam‐se linhas de fundo e as linhas </a:t>
            </a:r>
            <a:r>
              <a:rPr lang="pt-PT" dirty="0" smtClean="0"/>
              <a:t>que</a:t>
            </a:r>
            <a:r>
              <a:rPr lang="pt-PT" dirty="0"/>
              <a:t> limitam os lados do campo denominam‐se linhas laterais. </a:t>
            </a:r>
          </a:p>
          <a:p>
            <a:pPr>
              <a:buFont typeface="Wingdings" panose="05000000000000000000" pitchFamily="2" charset="2"/>
              <a:buChar char="Ø"/>
            </a:pPr>
            <a:endParaRPr lang="pt-PT" dirty="0"/>
          </a:p>
        </p:txBody>
      </p:sp>
    </p:spTree>
    <p:extLst>
      <p:ext uri="{BB962C8B-B14F-4D97-AF65-F5344CB8AC3E}">
        <p14:creationId xmlns:p14="http://schemas.microsoft.com/office/powerpoint/2010/main" val="30372020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PT"/>
          </a:p>
        </p:txBody>
      </p:sp>
      <p:sp>
        <p:nvSpPr>
          <p:cNvPr id="3" name="Marcador de Posição de Conteúdo 2"/>
          <p:cNvSpPr>
            <a:spLocks noGrp="1"/>
          </p:cNvSpPr>
          <p:nvPr>
            <p:ph idx="1"/>
          </p:nvPr>
        </p:nvSpPr>
        <p:spPr>
          <a:xfrm>
            <a:off x="1097279" y="1845734"/>
            <a:ext cx="10184613" cy="4023360"/>
          </a:xfrm>
        </p:spPr>
        <p:txBody>
          <a:bodyPr>
            <a:normAutofit/>
          </a:bodyPr>
          <a:lstStyle/>
          <a:p>
            <a:pPr>
              <a:buFont typeface="Wingdings" panose="05000000000000000000" pitchFamily="2" charset="2"/>
              <a:buChar char="Ø"/>
            </a:pPr>
            <a:r>
              <a:rPr lang="pt-PT" dirty="0" smtClean="0"/>
              <a:t>Duas</a:t>
            </a:r>
            <a:r>
              <a:rPr lang="pt-PT" dirty="0"/>
              <a:t> linhas paralelas serão traçadas entre as linhas laterais, a uma distância de 6,40 </a:t>
            </a:r>
            <a:r>
              <a:rPr lang="pt-PT" dirty="0" smtClean="0"/>
              <a:t>m</a:t>
            </a:r>
            <a:r>
              <a:rPr lang="pt-PT" dirty="0"/>
              <a:t> de </a:t>
            </a:r>
            <a:r>
              <a:rPr lang="pt-PT" dirty="0" smtClean="0"/>
              <a:t>cada  </a:t>
            </a:r>
            <a:r>
              <a:rPr lang="pt-PT" dirty="0"/>
              <a:t> lado da rede. Estas linhas designam‐se por linhas de serviço. </a:t>
            </a:r>
            <a:endParaRPr lang="pt-PT" dirty="0" smtClean="0"/>
          </a:p>
          <a:p>
            <a:pPr>
              <a:buFont typeface="Wingdings" panose="05000000000000000000" pitchFamily="2" charset="2"/>
              <a:buChar char="Ø"/>
            </a:pPr>
            <a:r>
              <a:rPr lang="pt-PT" dirty="0" smtClean="0"/>
              <a:t>De</a:t>
            </a:r>
            <a:r>
              <a:rPr lang="pt-PT" dirty="0"/>
              <a:t> cada lado da </a:t>
            </a:r>
            <a:r>
              <a:rPr lang="pt-PT" dirty="0" smtClean="0"/>
              <a:t>rede</a:t>
            </a:r>
            <a:r>
              <a:rPr lang="pt-PT" dirty="0"/>
              <a:t>, a área entre a linha de serviço e a rede, designada quadrado de serviço</a:t>
            </a:r>
            <a:r>
              <a:rPr lang="pt-PT" dirty="0" smtClean="0"/>
              <a:t>,   </a:t>
            </a:r>
            <a:r>
              <a:rPr lang="pt-PT" dirty="0"/>
              <a:t> será dividida </a:t>
            </a:r>
            <a:r>
              <a:rPr lang="pt-PT" dirty="0" smtClean="0"/>
              <a:t>em</a:t>
            </a:r>
            <a:r>
              <a:rPr lang="pt-PT" dirty="0"/>
              <a:t> duas partes iguais, pela linha central de serviço. </a:t>
            </a:r>
            <a:endParaRPr lang="pt-PT" dirty="0" smtClean="0"/>
          </a:p>
          <a:p>
            <a:pPr>
              <a:buFont typeface="Wingdings" panose="05000000000000000000" pitchFamily="2" charset="2"/>
              <a:buChar char="Ø"/>
            </a:pPr>
            <a:r>
              <a:rPr lang="pt-PT" dirty="0"/>
              <a:t> </a:t>
            </a:r>
            <a:r>
              <a:rPr lang="pt-PT" dirty="0" smtClean="0"/>
              <a:t>Cada</a:t>
            </a:r>
            <a:r>
              <a:rPr lang="pt-PT" dirty="0"/>
              <a:t> linha de fundo será dividida ao meio por uma marca central, com 10 cm de </a:t>
            </a:r>
            <a:r>
              <a:rPr lang="pt-PT" dirty="0" smtClean="0"/>
              <a:t>comprimento</a:t>
            </a:r>
            <a:r>
              <a:rPr lang="pt-PT" dirty="0"/>
              <a:t>, desenhada dentro do campo e paralela às linhas laterais de singulares.  </a:t>
            </a:r>
          </a:p>
          <a:p>
            <a:pPr>
              <a:buFont typeface="Wingdings" panose="05000000000000000000" pitchFamily="2" charset="2"/>
              <a:buChar char="Ø"/>
            </a:pPr>
            <a:r>
              <a:rPr lang="pt-PT" dirty="0" smtClean="0"/>
              <a:t>Todas</a:t>
            </a:r>
            <a:r>
              <a:rPr lang="pt-PT" dirty="0"/>
              <a:t> as medidas do campo serão feitas pela parte exterior das linhas e todas as </a:t>
            </a:r>
            <a:r>
              <a:rPr lang="pt-PT" dirty="0" smtClean="0"/>
              <a:t>linhas</a:t>
            </a:r>
            <a:r>
              <a:rPr lang="pt-PT" dirty="0"/>
              <a:t> serão  da mesma  cor,  cor  essa  que terá  que  </a:t>
            </a:r>
            <a:r>
              <a:rPr lang="pt-PT" dirty="0" smtClean="0"/>
              <a:t>contrastar </a:t>
            </a:r>
            <a:r>
              <a:rPr lang="pt-PT" dirty="0"/>
              <a:t>com  a  cor  </a:t>
            </a:r>
            <a:r>
              <a:rPr lang="pt-PT" dirty="0" smtClean="0"/>
              <a:t>da superfície</a:t>
            </a:r>
            <a:r>
              <a:rPr lang="pt-PT" dirty="0"/>
              <a:t> do campo.  </a:t>
            </a:r>
          </a:p>
          <a:p>
            <a:pPr>
              <a:buFont typeface="Wingdings" panose="05000000000000000000" pitchFamily="2" charset="2"/>
              <a:buChar char="Ø"/>
            </a:pPr>
            <a:r>
              <a:rPr lang="pt-PT" dirty="0" smtClean="0"/>
              <a:t>Não</a:t>
            </a:r>
            <a:r>
              <a:rPr lang="pt-PT" dirty="0"/>
              <a:t> é permitida publicidade no campo, rede, cinta, faixa, postes da rede ou “sticks”   </a:t>
            </a:r>
          </a:p>
        </p:txBody>
      </p:sp>
    </p:spTree>
    <p:extLst>
      <p:ext uri="{BB962C8B-B14F-4D97-AF65-F5344CB8AC3E}">
        <p14:creationId xmlns:p14="http://schemas.microsoft.com/office/powerpoint/2010/main" val="13244935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a:t>2. ACESSÓRIOS PERMANENTES </a:t>
            </a:r>
          </a:p>
        </p:txBody>
      </p:sp>
      <p:sp>
        <p:nvSpPr>
          <p:cNvPr id="3" name="Marcador de Posição de Conteúdo 2"/>
          <p:cNvSpPr>
            <a:spLocks noGrp="1"/>
          </p:cNvSpPr>
          <p:nvPr>
            <p:ph idx="1"/>
          </p:nvPr>
        </p:nvSpPr>
        <p:spPr>
          <a:xfrm>
            <a:off x="1097280" y="1845734"/>
            <a:ext cx="10055824" cy="4023360"/>
          </a:xfrm>
        </p:spPr>
        <p:txBody>
          <a:bodyPr>
            <a:normAutofit/>
          </a:bodyPr>
          <a:lstStyle/>
          <a:p>
            <a:pPr>
              <a:buFont typeface="Wingdings" panose="05000000000000000000" pitchFamily="2" charset="2"/>
              <a:buChar char="Ø"/>
            </a:pPr>
            <a:r>
              <a:rPr lang="pt-PT" dirty="0" smtClean="0"/>
              <a:t>Os</a:t>
            </a:r>
            <a:r>
              <a:rPr lang="pt-PT" dirty="0"/>
              <a:t>  acessórios  permanentes  do  campo  incluem  os  fundos  e  as  laterais,  os </a:t>
            </a:r>
            <a:r>
              <a:rPr lang="pt-PT" dirty="0" smtClean="0"/>
              <a:t>espectadores</a:t>
            </a:r>
            <a:r>
              <a:rPr lang="pt-PT" dirty="0"/>
              <a:t>, </a:t>
            </a:r>
            <a:r>
              <a:rPr lang="pt-PT" dirty="0" smtClean="0"/>
              <a:t>  as</a:t>
            </a:r>
            <a:r>
              <a:rPr lang="pt-PT" dirty="0"/>
              <a:t> bancadas e assentos para espectadores, todos os outros acessórios à volta </a:t>
            </a:r>
            <a:r>
              <a:rPr lang="pt-PT" dirty="0" smtClean="0"/>
              <a:t>e</a:t>
            </a:r>
            <a:r>
              <a:rPr lang="pt-PT" dirty="0"/>
              <a:t> sobre o campo, o árbitro de cadeira, os juízes de linha, o juiz de rede e os apanha bolas </a:t>
            </a:r>
            <a:r>
              <a:rPr lang="pt-PT" dirty="0" smtClean="0"/>
              <a:t>quando</a:t>
            </a:r>
            <a:r>
              <a:rPr lang="pt-PT" dirty="0"/>
              <a:t> nas suas </a:t>
            </a:r>
            <a:r>
              <a:rPr lang="pt-PT" dirty="0" smtClean="0"/>
              <a:t>posições</a:t>
            </a:r>
            <a:r>
              <a:rPr lang="pt-PT" dirty="0"/>
              <a:t>. </a:t>
            </a:r>
          </a:p>
          <a:p>
            <a:pPr>
              <a:buFont typeface="Wingdings" panose="05000000000000000000" pitchFamily="2" charset="2"/>
              <a:buChar char="Ø"/>
            </a:pPr>
            <a:r>
              <a:rPr lang="pt-PT" dirty="0" smtClean="0"/>
              <a:t>Num</a:t>
            </a:r>
            <a:r>
              <a:rPr lang="pt-PT" dirty="0"/>
              <a:t> jogo de singulares jogado com uma rede de pares e “sticks” de singulares, os </a:t>
            </a:r>
            <a:r>
              <a:rPr lang="pt-PT" dirty="0" smtClean="0"/>
              <a:t>postes</a:t>
            </a:r>
            <a:r>
              <a:rPr lang="pt-PT" dirty="0"/>
              <a:t> </a:t>
            </a:r>
            <a:r>
              <a:rPr lang="pt-PT" dirty="0" smtClean="0"/>
              <a:t>da rede</a:t>
            </a:r>
            <a:r>
              <a:rPr lang="pt-PT" dirty="0"/>
              <a:t> e a rede situada entre os “sticks” e os postes são acessórios permanentes e </a:t>
            </a:r>
            <a:r>
              <a:rPr lang="pt-PT" dirty="0" smtClean="0"/>
              <a:t>não</a:t>
            </a:r>
            <a:r>
              <a:rPr lang="pt-PT" dirty="0"/>
              <a:t> </a:t>
            </a:r>
            <a:r>
              <a:rPr lang="pt-PT" dirty="0" smtClean="0"/>
              <a:t>se                </a:t>
            </a:r>
            <a:r>
              <a:rPr lang="pt-PT" dirty="0"/>
              <a:t> </a:t>
            </a:r>
            <a:r>
              <a:rPr lang="pt-PT" dirty="0" smtClean="0"/>
              <a:t>consideram</a:t>
            </a:r>
            <a:r>
              <a:rPr lang="pt-PT" dirty="0"/>
              <a:t> postes de rede ou parte da rede</a:t>
            </a:r>
          </a:p>
        </p:txBody>
      </p:sp>
    </p:spTree>
    <p:extLst>
      <p:ext uri="{BB962C8B-B14F-4D97-AF65-F5344CB8AC3E}">
        <p14:creationId xmlns:p14="http://schemas.microsoft.com/office/powerpoint/2010/main" val="40993741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a:t>3. A BOLA </a:t>
            </a:r>
          </a:p>
        </p:txBody>
      </p:sp>
      <p:sp>
        <p:nvSpPr>
          <p:cNvPr id="3" name="Marcador de Posição de Conteúdo 2"/>
          <p:cNvSpPr>
            <a:spLocks noGrp="1"/>
          </p:cNvSpPr>
          <p:nvPr>
            <p:ph idx="1"/>
          </p:nvPr>
        </p:nvSpPr>
        <p:spPr>
          <a:xfrm>
            <a:off x="1097280" y="1845734"/>
            <a:ext cx="5664128" cy="4023360"/>
          </a:xfrm>
        </p:spPr>
        <p:txBody>
          <a:bodyPr>
            <a:normAutofit/>
          </a:bodyPr>
          <a:lstStyle/>
          <a:p>
            <a:pPr>
              <a:buFont typeface="Wingdings" panose="05000000000000000000" pitchFamily="2" charset="2"/>
              <a:buChar char="Ø"/>
            </a:pPr>
            <a:r>
              <a:rPr lang="pt-PT" dirty="0" smtClean="0"/>
              <a:t>As bolas, que sejam aprovadas para jogar de acordo com as Regras de Ténis</a:t>
            </a:r>
          </a:p>
          <a:p>
            <a:pPr>
              <a:buFont typeface="Wingdings" panose="05000000000000000000" pitchFamily="2" charset="2"/>
              <a:buChar char="Ø"/>
            </a:pPr>
            <a:r>
              <a:rPr lang="pt-PT" dirty="0" smtClean="0"/>
              <a:t>A Federação Internacional Ténis decidirá se qualquer bola cumpre as especificações  ou se é de outra           forma aprovada, ou não, para jogar. </a:t>
            </a:r>
          </a:p>
          <a:p>
            <a:pPr>
              <a:buFont typeface="Wingdings" panose="05000000000000000000" pitchFamily="2" charset="2"/>
              <a:buChar char="Ø"/>
            </a:pPr>
            <a:r>
              <a:rPr lang="pt-PT" dirty="0" smtClean="0"/>
              <a:t>Esta decisão  poderá ser tomada  por sua  própria      iniciativa,  ou por solicitação  de alguém  que tenha  um  interesse  genuíno  no  jogo,   incluindo  qualquer  jogador,  fabricante de equipamentos, Federações ou seus associados. </a:t>
            </a:r>
          </a:p>
        </p:txBody>
      </p:sp>
      <p:pic>
        <p:nvPicPr>
          <p:cNvPr id="4" name="Imagem 3"/>
          <p:cNvPicPr>
            <a:picLocks noChangeAspect="1"/>
          </p:cNvPicPr>
          <p:nvPr/>
        </p:nvPicPr>
        <p:blipFill>
          <a:blip r:embed="rId2"/>
          <a:stretch>
            <a:fillRect/>
          </a:stretch>
        </p:blipFill>
        <p:spPr>
          <a:xfrm>
            <a:off x="6988517" y="1501710"/>
            <a:ext cx="4759591" cy="4711407"/>
          </a:xfrm>
          <a:prstGeom prst="rect">
            <a:avLst/>
          </a:prstGeom>
        </p:spPr>
      </p:pic>
    </p:spTree>
    <p:extLst>
      <p:ext uri="{BB962C8B-B14F-4D97-AF65-F5344CB8AC3E}">
        <p14:creationId xmlns:p14="http://schemas.microsoft.com/office/powerpoint/2010/main" val="36374407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607883" y="1858613"/>
            <a:ext cx="11094720" cy="4023360"/>
          </a:xfrm>
        </p:spPr>
        <p:txBody>
          <a:bodyPr>
            <a:normAutofit/>
          </a:bodyPr>
          <a:lstStyle/>
          <a:p>
            <a:pPr>
              <a:buFont typeface="Wingdings" panose="05000000000000000000" pitchFamily="2" charset="2"/>
              <a:buChar char="Ø"/>
            </a:pPr>
            <a:r>
              <a:rPr lang="pt-PT" sz="2800" dirty="0"/>
              <a:t>Os organizadores de eventos devem </a:t>
            </a:r>
            <a:r>
              <a:rPr lang="pt-PT" sz="2800" dirty="0" smtClean="0"/>
              <a:t>anunciar</a:t>
            </a:r>
            <a:r>
              <a:rPr lang="pt-PT" sz="2800" dirty="0"/>
              <a:t> o seguinte: </a:t>
            </a:r>
          </a:p>
          <a:p>
            <a:pPr lvl="1">
              <a:buFont typeface="Wingdings" panose="05000000000000000000" pitchFamily="2" charset="2"/>
              <a:buChar char="Ø"/>
            </a:pPr>
            <a:r>
              <a:rPr lang="pt-PT" sz="2400" dirty="0"/>
              <a:t>a. O número de bolas a utilizar no jogo (2, 3, 4 ou 6). </a:t>
            </a:r>
            <a:endParaRPr lang="pt-PT" sz="2400" dirty="0" smtClean="0"/>
          </a:p>
          <a:p>
            <a:pPr lvl="1">
              <a:buFont typeface="Wingdings" panose="05000000000000000000" pitchFamily="2" charset="2"/>
              <a:buChar char="Ø"/>
            </a:pPr>
            <a:r>
              <a:rPr lang="pt-PT" sz="2400" dirty="0" smtClean="0"/>
              <a:t>b</a:t>
            </a:r>
            <a:r>
              <a:rPr lang="pt-PT" sz="2400" dirty="0"/>
              <a:t>. O sistema de mudança de </a:t>
            </a:r>
            <a:r>
              <a:rPr lang="pt-PT" sz="2400" dirty="0" smtClean="0"/>
              <a:t>bolas.</a:t>
            </a:r>
            <a:r>
              <a:rPr lang="pt-PT" sz="2400" dirty="0"/>
              <a:t> </a:t>
            </a:r>
            <a:endParaRPr lang="pt-PT" sz="2400" dirty="0" smtClean="0"/>
          </a:p>
          <a:p>
            <a:pPr lvl="2">
              <a:buFont typeface="Wingdings" panose="05000000000000000000" pitchFamily="2" charset="2"/>
              <a:buChar char="Ø"/>
            </a:pPr>
            <a:r>
              <a:rPr lang="pt-PT" sz="1800" dirty="0" smtClean="0"/>
              <a:t>A</a:t>
            </a:r>
            <a:r>
              <a:rPr lang="pt-PT" sz="1800" dirty="0"/>
              <a:t> mudança de bolas, se as houver, deverá ser feitas da seguinte forma: </a:t>
            </a:r>
          </a:p>
          <a:p>
            <a:pPr lvl="3">
              <a:buFont typeface="Wingdings" panose="05000000000000000000" pitchFamily="2" charset="2"/>
              <a:buChar char="Ø"/>
            </a:pPr>
            <a:r>
              <a:rPr lang="pt-PT" sz="1800" dirty="0" smtClean="0"/>
              <a:t>Depois</a:t>
            </a:r>
            <a:r>
              <a:rPr lang="pt-PT" sz="1800" dirty="0"/>
              <a:t>  de  um  número  determinado  de  jogos  </a:t>
            </a:r>
            <a:r>
              <a:rPr lang="pt-PT" sz="1800" dirty="0" smtClean="0"/>
              <a:t>impar a</a:t>
            </a:r>
            <a:r>
              <a:rPr lang="pt-PT" sz="1800" dirty="0"/>
              <a:t>  primeira </a:t>
            </a:r>
            <a:r>
              <a:rPr lang="pt-PT" sz="1800" dirty="0" smtClean="0"/>
              <a:t>mudança</a:t>
            </a:r>
            <a:r>
              <a:rPr lang="pt-PT" sz="1800" dirty="0"/>
              <a:t>  de  bolas terá  lugar  dois  jogos  antes  que  o  das restantes mudanças  na </a:t>
            </a:r>
            <a:r>
              <a:rPr lang="pt-PT" sz="1800" dirty="0" smtClean="0"/>
              <a:t>partida</a:t>
            </a:r>
            <a:r>
              <a:rPr lang="pt-PT" sz="1800" dirty="0"/>
              <a:t>, para </a:t>
            </a:r>
            <a:r>
              <a:rPr lang="pt-PT" sz="1800" dirty="0" smtClean="0"/>
              <a:t>  ter</a:t>
            </a:r>
            <a:r>
              <a:rPr lang="pt-PT" sz="1800" dirty="0"/>
              <a:t> em consideração o desgaste provocado durante o aquecimento. </a:t>
            </a:r>
            <a:endParaRPr lang="pt-PT" sz="1800" dirty="0" smtClean="0"/>
          </a:p>
          <a:p>
            <a:pPr lvl="3">
              <a:buFont typeface="Wingdings" panose="05000000000000000000" pitchFamily="2" charset="2"/>
              <a:buChar char="Ø"/>
            </a:pPr>
            <a:r>
              <a:rPr lang="pt-PT" sz="1800" dirty="0" smtClean="0"/>
              <a:t>Um</a:t>
            </a:r>
            <a:r>
              <a:rPr lang="pt-PT" sz="1800" dirty="0"/>
              <a:t> </a:t>
            </a:r>
            <a:r>
              <a:rPr lang="pt-PT" sz="1800" dirty="0" smtClean="0"/>
              <a:t>“</a:t>
            </a:r>
            <a:r>
              <a:rPr lang="pt-PT" sz="1800" dirty="0"/>
              <a:t>tie‐break”  conta  como  um  jogo  para  a mudança  de  bolas. Não se  procederá  a </a:t>
            </a:r>
            <a:r>
              <a:rPr lang="pt-PT" sz="1800" dirty="0" smtClean="0"/>
              <a:t>mudança</a:t>
            </a:r>
            <a:r>
              <a:rPr lang="pt-PT" sz="1800" dirty="0"/>
              <a:t> de bolas </a:t>
            </a:r>
            <a:r>
              <a:rPr lang="pt-PT" sz="1800" dirty="0" smtClean="0"/>
              <a:t>      num</a:t>
            </a:r>
            <a:r>
              <a:rPr lang="pt-PT" sz="1800" dirty="0"/>
              <a:t> início dum “tie‐break</a:t>
            </a:r>
            <a:r>
              <a:rPr lang="pt-PT" sz="1800" dirty="0" smtClean="0"/>
              <a:t>”.</a:t>
            </a:r>
          </a:p>
          <a:p>
            <a:pPr lvl="3">
              <a:buFont typeface="Wingdings" panose="05000000000000000000" pitchFamily="2" charset="2"/>
              <a:buChar char="Ø"/>
            </a:pPr>
            <a:r>
              <a:rPr lang="pt-PT" sz="1800" dirty="0" smtClean="0"/>
              <a:t>No</a:t>
            </a:r>
            <a:r>
              <a:rPr lang="pt-PT" sz="1800" dirty="0"/>
              <a:t> início de um “set” </a:t>
            </a:r>
            <a:r>
              <a:rPr lang="pt-PT" sz="1800" dirty="0" smtClean="0"/>
              <a:t> </a:t>
            </a:r>
            <a:r>
              <a:rPr lang="pt-PT" sz="1800" dirty="0"/>
              <a:t>Se uma bola se romper durante o jogo, o ponto será repetido</a:t>
            </a:r>
            <a:r>
              <a:rPr lang="pt-PT" sz="1800" dirty="0" smtClean="0"/>
              <a:t>.</a:t>
            </a:r>
            <a:endParaRPr lang="pt-PT" sz="1800" dirty="0"/>
          </a:p>
        </p:txBody>
      </p:sp>
    </p:spTree>
    <p:extLst>
      <p:ext uri="{BB962C8B-B14F-4D97-AF65-F5344CB8AC3E}">
        <p14:creationId xmlns:p14="http://schemas.microsoft.com/office/powerpoint/2010/main" val="3555761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Retrospetiva">
  <a:themeElements>
    <a:clrScheme name="Retrospetiv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B9F25"/>
      </a:hlink>
      <a:folHlink>
        <a:srgbClr val="B26B02"/>
      </a:folHlink>
    </a:clrScheme>
    <a:fontScheme name="Retrospetiv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iva">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CA72677B-2F8C-4192-8EBE-D360BE3B20F6}"/>
    </a:ext>
  </a:extLst>
</a:theme>
</file>

<file path=docProps/app.xml><?xml version="1.0" encoding="utf-8"?>
<Properties xmlns="http://schemas.openxmlformats.org/officeDocument/2006/extended-properties" xmlns:vt="http://schemas.openxmlformats.org/officeDocument/2006/docPropsVTypes">
  <Template>Retrospect</Template>
  <TotalTime>987</TotalTime>
  <Words>217</Words>
  <Application>Microsoft Office PowerPoint</Application>
  <PresentationFormat>Ecrã Panorâmico</PresentationFormat>
  <Paragraphs>106</Paragraphs>
  <Slides>23</Slides>
  <Notes>0</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23</vt:i4>
      </vt:variant>
    </vt:vector>
  </HeadingPairs>
  <TitlesOfParts>
    <vt:vector size="27" baseType="lpstr">
      <vt:lpstr>Calibri</vt:lpstr>
      <vt:lpstr>Calibri Light</vt:lpstr>
      <vt:lpstr>Wingdings</vt:lpstr>
      <vt:lpstr>Retrospetiva</vt:lpstr>
      <vt:lpstr>Ténis</vt:lpstr>
      <vt:lpstr>Introdução</vt:lpstr>
      <vt:lpstr>1. O CAMPO </vt:lpstr>
      <vt:lpstr>Apresentação do PowerPoint</vt:lpstr>
      <vt:lpstr>Apresentação do PowerPoint</vt:lpstr>
      <vt:lpstr>Apresentação do PowerPoint</vt:lpstr>
      <vt:lpstr>2. ACESSÓRIOS PERMANENTES </vt:lpstr>
      <vt:lpstr>3. A BOLA </vt:lpstr>
      <vt:lpstr>Apresentação do PowerPoint</vt:lpstr>
      <vt:lpstr>Apresentação do PowerPoint</vt:lpstr>
      <vt:lpstr>Apresentação do PowerPoint</vt:lpstr>
      <vt:lpstr>NORMAS PARA A EXECUÇÃO DE TESTES </vt:lpstr>
      <vt:lpstr>Apresentação do PowerPoint</vt:lpstr>
      <vt:lpstr>Apresentação do PowerPoint</vt:lpstr>
      <vt:lpstr>4. A RAQUETA </vt:lpstr>
      <vt:lpstr>Apresentação do PowerPoint</vt:lpstr>
      <vt:lpstr>Apresentação do PowerPoint</vt:lpstr>
      <vt:lpstr>Apresentação do PowerPoint</vt:lpstr>
      <vt:lpstr>PUBLICIDADE </vt:lpstr>
      <vt:lpstr>PROCEDIMENTOS DE INSPECÇÃODE       MARCAS </vt:lpstr>
      <vt:lpstr>PROCEDIMENTOS PARA REVISÃO              ELECTRÓNICA </vt:lpstr>
      <vt:lpstr>COMPETIÇÕES OFICIAIS PARA MENORES DE 10 ANOS </vt:lpstr>
      <vt:lpstr>Fim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Ténis</dc:title>
  <dc:creator>Natacha</dc:creator>
  <cp:lastModifiedBy>Natacha</cp:lastModifiedBy>
  <cp:revision>22</cp:revision>
  <dcterms:created xsi:type="dcterms:W3CDTF">2013-11-26T09:56:09Z</dcterms:created>
  <dcterms:modified xsi:type="dcterms:W3CDTF">2013-11-28T09:30:00Z</dcterms:modified>
</cp:coreProperties>
</file>