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7" r:id="rId3"/>
    <p:sldId id="288" r:id="rId4"/>
    <p:sldId id="257" r:id="rId5"/>
    <p:sldId id="303" r:id="rId6"/>
    <p:sldId id="267" r:id="rId7"/>
    <p:sldId id="301" r:id="rId8"/>
    <p:sldId id="282" r:id="rId9"/>
    <p:sldId id="284" r:id="rId10"/>
    <p:sldId id="286" r:id="rId11"/>
    <p:sldId id="302" r:id="rId12"/>
    <p:sldId id="304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cha" initials="N" lastIdx="1" clrIdx="0">
    <p:extLst>
      <p:ext uri="{19B8F6BF-5375-455C-9EA6-DF929625EA0E}">
        <p15:presenceInfo xmlns:p15="http://schemas.microsoft.com/office/powerpoint/2012/main" userId="Natach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64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10-08T09:21:01.147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99F36-3002-46AD-A47D-AA8ECC8D3CB2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F2FB8-1C60-485C-AFBD-78FB3612BE9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0009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F2FB8-1C60-485C-AFBD-78FB3612BE99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140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501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22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327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057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811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3190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68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910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370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740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395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C8A6-6F9B-45BD-BB43-979ABC1FC47C}" type="datetimeFigureOut">
              <a:rPr lang="pt-PT" smtClean="0"/>
              <a:t>21/10/2013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D153C-6724-470A-B502-2F7836DA3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1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aAmBWZcnmQ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_QX8kT8x7cco/TDVQOxQQVCI/AAAAAAAADfs/yqu86tg0-ww/s400/Basketball-Hoop-and-Sunset-Photographic-Print-C11991518+n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96000" y="2088105"/>
            <a:ext cx="5500048" cy="930537"/>
          </a:xfrm>
        </p:spPr>
        <p:txBody>
          <a:bodyPr>
            <a:noAutofit/>
          </a:bodyPr>
          <a:lstStyle/>
          <a:p>
            <a:r>
              <a:rPr lang="pt-PT" sz="7200" dirty="0" smtClean="0">
                <a:latin typeface="Berlin Sans FB Demi" panose="020E0802020502020306" pitchFamily="34" charset="0"/>
              </a:rPr>
              <a:t>Basquetebol</a:t>
            </a:r>
            <a:endParaRPr lang="pt-PT" sz="7200" dirty="0">
              <a:latin typeface="Berlin Sans FB Demi" panose="020E0802020502020306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096000" y="224767"/>
            <a:ext cx="5145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Agrupamento de Escolas de Vila Nova de Paiva</a:t>
            </a:r>
          </a:p>
          <a:p>
            <a:pPr algn="ctr"/>
            <a:r>
              <a:rPr lang="pt-PT" dirty="0" smtClean="0"/>
              <a:t>2013/2014</a:t>
            </a:r>
          </a:p>
          <a:p>
            <a:pPr algn="ctr"/>
            <a:r>
              <a:rPr lang="pt-PT" dirty="0" smtClean="0"/>
              <a:t>Práticas de Atividades Físicas e Desportivas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5152030" y="5486400"/>
            <a:ext cx="257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Rafaela Figueiredo, nº1</a:t>
            </a:r>
          </a:p>
          <a:p>
            <a:r>
              <a:rPr lang="pt-PT" dirty="0" smtClean="0"/>
              <a:t>Carolina Guedes, nº5</a:t>
            </a:r>
          </a:p>
          <a:p>
            <a:r>
              <a:rPr lang="pt-PT" dirty="0" smtClean="0"/>
              <a:t>Natacha Bento, nº15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812205" y="1248769"/>
            <a:ext cx="1712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Módulo 7 Op.2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4214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0" y="310486"/>
            <a:ext cx="5745707" cy="6237027"/>
          </a:xfrm>
        </p:spPr>
        <p:txBody>
          <a:bodyPr>
            <a:noAutofit/>
          </a:bodyPr>
          <a:lstStyle/>
          <a:p>
            <a:pPr lvl="0"/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Não </a:t>
            </a:r>
            <a:r>
              <a:rPr lang="pt-PT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são permitidos </a:t>
            </a:r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equipamentos/objetos </a:t>
            </a:r>
            <a:r>
              <a:rPr lang="pt-PT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que causem </a:t>
            </a:r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lesão:</a:t>
            </a:r>
            <a:endParaRPr lang="pt-PT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Proteção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para dedos, mãos, pulsos, cotovelos ou antebraços, ligadura ou braçadeiras em couro, plástico, plástico maleável, metal ou outro material duro, mesmo que cobertos por uma proteção macia.</a:t>
            </a:r>
            <a:endParaRPr lang="pt-PT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Objetos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que causem cortes ou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abrasões</a:t>
            </a:r>
          </a:p>
          <a:p>
            <a:pPr lvl="1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Acessórios para a cabeça, cabelo e joias.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708" y="310485"/>
            <a:ext cx="6433684" cy="623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5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1320" y="239320"/>
            <a:ext cx="10515600" cy="1325563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Conclusão</a:t>
            </a:r>
            <a:endParaRPr lang="pt-PT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87678" y="1487606"/>
            <a:ext cx="6085764" cy="4784891"/>
          </a:xfrm>
        </p:spPr>
        <p:txBody>
          <a:bodyPr>
            <a:normAutofit/>
          </a:bodyPr>
          <a:lstStyle/>
          <a:p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O basquetebol promove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a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competição saudável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e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a prática de um desporto não-violento. </a:t>
            </a:r>
            <a:endParaRPr lang="pt-PT" sz="3200" dirty="0" smtClean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É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um desporto muito comum nas aulas de Educação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Física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e que motiva os alunos tanto no seu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físico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mas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também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na união. </a:t>
            </a:r>
            <a:endParaRPr lang="pt-PT" sz="3200" dirty="0" smtClean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O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basquetebol é um desporto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coletivo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e o seu uso é fundamental.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2" y="1713469"/>
            <a:ext cx="5999766" cy="433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85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0" y="0"/>
            <a:ext cx="4503761" cy="2906973"/>
          </a:xfrm>
        </p:spPr>
        <p:txBody>
          <a:bodyPr>
            <a:noAutofit/>
          </a:bodyPr>
          <a:lstStyle/>
          <a:p>
            <a:r>
              <a:rPr lang="pt-PT" sz="17900" dirty="0" smtClean="0">
                <a:latin typeface="Algerian" panose="04020705040A02060702" pitchFamily="82" charset="0"/>
                <a:hlinkClick r:id="rId3"/>
              </a:rPr>
              <a:t>FIM</a:t>
            </a:r>
            <a:endParaRPr lang="pt-PT" sz="179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78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Basquetebol</a:t>
            </a:r>
            <a:endParaRPr lang="pt-PT" sz="66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409433" y="1690688"/>
            <a:ext cx="5967837" cy="4846589"/>
          </a:xfrm>
        </p:spPr>
        <p:txBody>
          <a:bodyPr>
            <a:normAutofit/>
          </a:bodyPr>
          <a:lstStyle/>
          <a:p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É uma das práticas mais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completas</a:t>
            </a: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Implica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a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atividade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de todos os músculos do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corpo</a:t>
            </a: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Exige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um raciocínio rápido e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lúcido.</a:t>
            </a: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A rapidez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dos reflexos e a sagacidade predominam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sobre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a força.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6392307" y="235813"/>
            <a:ext cx="5390260" cy="6386373"/>
            <a:chOff x="6795481" y="295499"/>
            <a:chExt cx="4145862" cy="6386373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95481" y="295499"/>
              <a:ext cx="4145862" cy="3133501"/>
            </a:xfrm>
            <a:prstGeom prst="rect">
              <a:avLst/>
            </a:prstGeom>
          </p:spPr>
        </p:pic>
        <p:pic>
          <p:nvPicPr>
            <p:cNvPr id="1028" name="Picture 4" descr="http://soulpedro.planetaclix.pt/soul/basquetebol20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8000" y="3498626"/>
              <a:ext cx="2080823" cy="3183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703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Objetivo do jogo</a:t>
            </a:r>
            <a:endParaRPr lang="pt-PT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838200" y="1825625"/>
            <a:ext cx="5999328" cy="4351338"/>
          </a:xfrm>
        </p:spPr>
        <p:txBody>
          <a:bodyPr>
            <a:normAutofit fontScale="92500"/>
          </a:bodyPr>
          <a:lstStyle/>
          <a:p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É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um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desporto praticado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por duas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equipas</a:t>
            </a: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Tem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como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objetivo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introduzir a bola no cesto da equipa adversária, para marcar pontos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e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evitar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o mesmo do adversário.</a:t>
            </a:r>
            <a:endParaRPr lang="pt-PT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Os jogadores podem caminhar no campo desde que driblem a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bola</a:t>
            </a: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É possível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executar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passes.</a:t>
            </a:r>
            <a:endParaRPr lang="pt-PT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o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seu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nome vem 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do inglês </a:t>
            </a:r>
            <a:r>
              <a:rPr lang="pt-PT" i="1" dirty="0">
                <a:latin typeface="Forte" panose="03060902040502070203" pitchFamily="66" charset="0"/>
                <a:cs typeface="Aharoni" panose="02010803020104030203" pitchFamily="2" charset="-79"/>
              </a:rPr>
              <a:t>basketball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 </a:t>
            </a:r>
            <a:r>
              <a:rPr lang="pt-PT" dirty="0" smtClean="0">
                <a:latin typeface="Forte" panose="03060902040502070203" pitchFamily="66" charset="0"/>
                <a:cs typeface="Aharoni" panose="02010803020104030203" pitchFamily="2" charset="-79"/>
              </a:rPr>
              <a:t>e significa “</a:t>
            </a:r>
            <a:r>
              <a:rPr lang="pt-PT" i="1" dirty="0">
                <a:latin typeface="Forte" panose="03060902040502070203" pitchFamily="66" charset="0"/>
                <a:cs typeface="Aharoni" panose="02010803020104030203" pitchFamily="2" charset="-79"/>
              </a:rPr>
              <a:t>bola na cesta</a:t>
            </a:r>
            <a:r>
              <a:rPr lang="pt-PT" dirty="0">
                <a:latin typeface="Forte" panose="03060902040502070203" pitchFamily="66" charset="0"/>
                <a:cs typeface="Aharoni" panose="02010803020104030203" pitchFamily="2" charset="-79"/>
              </a:rPr>
              <a:t>”.</a:t>
            </a:r>
          </a:p>
          <a:p>
            <a:endParaRPr lang="pt-PT" dirty="0">
              <a:latin typeface="Forte" panose="03060902040502070203" pitchFamily="66" charset="0"/>
              <a:cs typeface="Aharoni" panose="02010803020104030203" pitchFamily="2" charset="-79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161094" y="513699"/>
            <a:ext cx="4611806" cy="5830602"/>
            <a:chOff x="7123472" y="774914"/>
            <a:chExt cx="4230328" cy="5402049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24391" y="774914"/>
              <a:ext cx="4229409" cy="2309480"/>
            </a:xfrm>
            <a:prstGeom prst="rect">
              <a:avLst/>
            </a:prstGeom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3472" y="3829904"/>
              <a:ext cx="4230328" cy="23470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91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2" name="Picture 4" descr="nba lockout feet dwyane wade jordan fly wade 2 white black red 03 NBA Lockout Feet: Dwyane Wade   Jordan Fly Wad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606" y="0"/>
            <a:ext cx="47153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nba lockout feet dwyane wade jordan fly wade 2 white black red 012 NBA Lockout Feet: Dwyane Wade   Jordan Fly Wad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93"/>
            <a:ext cx="4722125" cy="686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058821" y="2766218"/>
            <a:ext cx="8074357" cy="1325563"/>
          </a:xfrm>
        </p:spPr>
        <p:txBody>
          <a:bodyPr>
            <a:noAutofit/>
          </a:bodyPr>
          <a:lstStyle/>
          <a:p>
            <a:r>
              <a:rPr lang="pt-PT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Prática da Modalidade</a:t>
            </a:r>
            <a:endParaRPr lang="pt-PT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924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28342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2. Prática 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da modalidade: </a:t>
            </a:r>
          </a:p>
          <a:p>
            <a:pPr marL="0" indent="0">
              <a:buNone/>
            </a:pP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	</a:t>
            </a: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2.1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. Tipos de intervenientes: praticantes, arbitragem, público, média, patrocinadores, forças de </a:t>
            </a: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segurança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, proprietário das instalações e indústria associada </a:t>
            </a:r>
          </a:p>
          <a:p>
            <a:pPr marL="0" indent="0">
              <a:buNone/>
            </a:pP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	2.2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. Relação da prática com os diferentes tipos de intervenientes </a:t>
            </a:r>
          </a:p>
          <a:p>
            <a:pPr marL="0" indent="0">
              <a:buNone/>
            </a:pP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	2.2.1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. Funções, responsabilidades e implicações no normal desenvolvimento da </a:t>
            </a: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modalidade</a:t>
            </a:r>
            <a:r>
              <a:rPr lang="pt-PT" sz="2500" dirty="0">
                <a:latin typeface="Forte" panose="03060902040502070203" pitchFamily="66" charset="0"/>
                <a:cs typeface="Aharoni" panose="02010803020104030203" pitchFamily="2" charset="-79"/>
              </a:rPr>
              <a:t>, competições e </a:t>
            </a:r>
            <a:r>
              <a:rPr lang="pt-PT" sz="2500" dirty="0" smtClean="0">
                <a:latin typeface="Forte" panose="03060902040502070203" pitchFamily="66" charset="0"/>
                <a:cs typeface="Aharoni" panose="02010803020104030203" pitchFamily="2" charset="-79"/>
              </a:rPr>
              <a:t>atividades</a:t>
            </a:r>
            <a:endParaRPr lang="pt-PT" sz="2500" dirty="0">
              <a:latin typeface="Forte" panose="03060902040502070203" pitchFamily="66" charset="0"/>
              <a:cs typeface="Aharoni" panose="02010803020104030203" pitchFamily="2" charset="-79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354841" y="3166281"/>
            <a:ext cx="11573301" cy="3521122"/>
            <a:chOff x="838200" y="3691718"/>
            <a:chExt cx="10515600" cy="2750024"/>
          </a:xfrm>
        </p:grpSpPr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3691718"/>
              <a:ext cx="4412468" cy="2750024"/>
            </a:xfrm>
            <a:prstGeom prst="rect">
              <a:avLst/>
            </a:prstGeom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9690" y="3691718"/>
              <a:ext cx="3434110" cy="2750024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50668" y="3691718"/>
              <a:ext cx="2750024" cy="27500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395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56397" y="146760"/>
            <a:ext cx="10515600" cy="1325563"/>
          </a:xfrm>
        </p:spPr>
        <p:txBody>
          <a:bodyPr>
            <a:normAutofit/>
          </a:bodyPr>
          <a:lstStyle/>
          <a:p>
            <a:r>
              <a:rPr lang="pt-PT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Tipos de Intervenientes</a:t>
            </a:r>
            <a:endParaRPr lang="pt-PT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5217993" y="1282891"/>
            <a:ext cx="6846628" cy="532262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Praticantes</a:t>
            </a:r>
            <a:endParaRPr lang="pt-PT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Disputam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o jogo de acordo com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o Treinador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;</a:t>
            </a:r>
          </a:p>
          <a:p>
            <a:pPr lvl="1"/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O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s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jogadores suplentes ficam no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banco.</a:t>
            </a:r>
            <a:endParaRPr lang="pt-PT" sz="3200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0"/>
            <a:r>
              <a:rPr lang="pt-PT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Arbitragem </a:t>
            </a:r>
            <a:endParaRPr lang="pt-PT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O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árbitro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é responsável 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por:</a:t>
            </a:r>
            <a:endParaRPr lang="pt-PT" sz="3200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2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Dirigir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o jogo fazendo cumprir as regras;</a:t>
            </a:r>
          </a:p>
          <a:p>
            <a:pPr lvl="2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Explicar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as infrações aos jogadores;</a:t>
            </a:r>
          </a:p>
          <a:p>
            <a:pPr lvl="2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Usar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sinais para dirigir o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jogo.</a:t>
            </a:r>
          </a:p>
          <a:p>
            <a:pPr lvl="2"/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O </a:t>
            </a:r>
            <a:r>
              <a:rPr lang="pt-PT" sz="3200" dirty="0">
                <a:latin typeface="Forte" panose="03060902040502070203" pitchFamily="66" charset="0"/>
                <a:cs typeface="Aharoni" panose="02010803020104030203" pitchFamily="2" charset="-79"/>
              </a:rPr>
              <a:t>árbitro é a autoridade máxima num jogo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.</a:t>
            </a:r>
            <a:endParaRPr lang="pt-PT" sz="3200" dirty="0">
              <a:latin typeface="Forte" panose="03060902040502070203" pitchFamily="66" charset="0"/>
              <a:cs typeface="Aharoni" panose="02010803020104030203" pitchFamily="2" charset="-79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73" y="1472323"/>
            <a:ext cx="5054220" cy="513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8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35874" t="27286" r="23427" b="14971"/>
          <a:stretch/>
        </p:blipFill>
        <p:spPr>
          <a:xfrm>
            <a:off x="275230" y="81385"/>
            <a:ext cx="8393373" cy="6695230"/>
          </a:xfrm>
          <a:prstGeom prst="rect">
            <a:avLst/>
          </a:prstGeom>
        </p:spPr>
      </p:pic>
      <p:pic>
        <p:nvPicPr>
          <p:cNvPr id="1026" name="Picture 2" descr="http://www.csmnbasket.fr/uploads/images/700/Arbitre%200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307" y="81385"/>
            <a:ext cx="3517693" cy="669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77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95879" y="402609"/>
            <a:ext cx="6932372" cy="5848066"/>
          </a:xfrm>
        </p:spPr>
        <p:txBody>
          <a:bodyPr>
            <a:noAutofit/>
          </a:bodyPr>
          <a:lstStyle/>
          <a:p>
            <a:pPr lvl="0"/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Público</a:t>
            </a:r>
            <a:endParaRPr lang="pt-PT" sz="32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A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ssume um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papel determinante na condução do espetáculo desportivo. </a:t>
            </a:r>
            <a:endParaRPr lang="pt-PT" sz="2800" dirty="0" smtClean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0"/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Média</a:t>
            </a:r>
            <a:endParaRPr lang="pt-PT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A média são os meios de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comunicação.</a:t>
            </a:r>
          </a:p>
          <a:p>
            <a:pPr lvl="1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Transmitem as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informações aos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adeptos.</a:t>
            </a:r>
          </a:p>
          <a:p>
            <a:pPr lvl="0"/>
            <a:r>
              <a:rPr lang="pt-PT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Patrocinadores</a:t>
            </a:r>
            <a:r>
              <a:rPr lang="pt-PT" sz="3200" dirty="0" smtClean="0">
                <a:latin typeface="Forte" panose="03060902040502070203" pitchFamily="66" charset="0"/>
                <a:cs typeface="Aharoni" panose="02010803020104030203" pitchFamily="2" charset="-79"/>
              </a:rPr>
              <a:t> </a:t>
            </a:r>
            <a:endParaRPr lang="pt-PT" sz="3200" b="1" dirty="0" smtClean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Assume </a:t>
            </a:r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a responsabilidade financeira e assistencial, de manutenção, marketing e promoção da equipa, grupo,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evento.</a:t>
            </a:r>
            <a:endParaRPr lang="pt-PT" sz="2800" dirty="0"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2800" dirty="0">
                <a:latin typeface="Forte" panose="03060902040502070203" pitchFamily="66" charset="0"/>
                <a:cs typeface="Aharoni" panose="02010803020104030203" pitchFamily="2" charset="-79"/>
              </a:rPr>
              <a:t>Este tem quase sempre o retorno de seu </a:t>
            </a:r>
            <a:r>
              <a:rPr lang="pt-PT" sz="2800" dirty="0" smtClean="0">
                <a:latin typeface="Forte" panose="03060902040502070203" pitchFamily="66" charset="0"/>
                <a:cs typeface="Aharoni" panose="02010803020104030203" pitchFamily="2" charset="-79"/>
              </a:rPr>
              <a:t>Investimento.</a:t>
            </a:r>
            <a:endParaRPr lang="pt-PT" sz="2800" dirty="0">
              <a:latin typeface="Forte" panose="03060902040502070203" pitchFamily="66" charset="0"/>
              <a:cs typeface="Aharoni" panose="02010803020104030203" pitchFamily="2" charset="-79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131" y="20472"/>
            <a:ext cx="4998939" cy="262719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/>
          <a:srcRect l="12710" t="13019" r="12222" b="14958"/>
          <a:stretch/>
        </p:blipFill>
        <p:spPr>
          <a:xfrm>
            <a:off x="7124130" y="2647666"/>
            <a:ext cx="4998939" cy="238919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/>
          <a:srcRect t="22196" r="43886" b="1"/>
          <a:stretch/>
        </p:blipFill>
        <p:spPr>
          <a:xfrm>
            <a:off x="7124129" y="4989542"/>
            <a:ext cx="4998940" cy="185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3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300251" y="286602"/>
            <a:ext cx="11586949" cy="455835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pt-PT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Forças </a:t>
            </a:r>
            <a:r>
              <a:rPr lang="pt-PT" sz="4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de segurança</a:t>
            </a:r>
            <a:endParaRPr lang="pt-PT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3600" dirty="0">
                <a:latin typeface="Forte" panose="03060902040502070203" pitchFamily="66" charset="0"/>
                <a:cs typeface="Aharoni" panose="02010803020104030203" pitchFamily="2" charset="-79"/>
              </a:rPr>
              <a:t>São responsáveis por fazer com que tudo corra </a:t>
            </a:r>
            <a:r>
              <a:rPr lang="pt-PT" sz="3600" dirty="0" smtClean="0">
                <a:latin typeface="Forte" panose="03060902040502070203" pitchFamily="66" charset="0"/>
                <a:cs typeface="Aharoni" panose="02010803020104030203" pitchFamily="2" charset="-79"/>
              </a:rPr>
              <a:t>bem</a:t>
            </a:r>
            <a:r>
              <a:rPr lang="pt-PT" sz="3600" dirty="0">
                <a:latin typeface="Forte" panose="03060902040502070203" pitchFamily="66" charset="0"/>
                <a:cs typeface="Aharoni" panose="02010803020104030203" pitchFamily="2" charset="-79"/>
              </a:rPr>
              <a:t>.</a:t>
            </a:r>
          </a:p>
          <a:p>
            <a:pPr lvl="0"/>
            <a:r>
              <a:rPr lang="pt-PT" sz="4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Proprietário das instalações</a:t>
            </a:r>
            <a:endParaRPr lang="pt-PT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3600" dirty="0" smtClean="0">
                <a:latin typeface="Forte" panose="03060902040502070203" pitchFamily="66" charset="0"/>
                <a:cs typeface="Aharoni" panose="02010803020104030203" pitchFamily="2" charset="-79"/>
              </a:rPr>
              <a:t>É o </a:t>
            </a:r>
            <a:r>
              <a:rPr lang="pt-PT" sz="3600" dirty="0">
                <a:latin typeface="Forte" panose="03060902040502070203" pitchFamily="66" charset="0"/>
                <a:cs typeface="Aharoni" panose="02010803020104030203" pitchFamily="2" charset="-79"/>
              </a:rPr>
              <a:t>responsável pela gerência do clube, orçamento obtido, trata das encomendas e zela pelo bom </a:t>
            </a:r>
            <a:r>
              <a:rPr lang="pt-PT" sz="3600" dirty="0" smtClean="0">
                <a:latin typeface="Forte" panose="03060902040502070203" pitchFamily="66" charset="0"/>
                <a:cs typeface="Aharoni" panose="02010803020104030203" pitchFamily="2" charset="-79"/>
              </a:rPr>
              <a:t>funcionamento</a:t>
            </a:r>
          </a:p>
          <a:p>
            <a:pPr lvl="0"/>
            <a:r>
              <a:rPr lang="pt-PT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  <a:cs typeface="Aharoni" panose="02010803020104030203" pitchFamily="2" charset="-79"/>
              </a:rPr>
              <a:t>Indústria associada</a:t>
            </a:r>
            <a:endParaRPr lang="pt-PT" sz="4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  <a:cs typeface="Aharoni" panose="02010803020104030203" pitchFamily="2" charset="-79"/>
            </a:endParaRPr>
          </a:p>
          <a:p>
            <a:pPr lvl="1"/>
            <a:r>
              <a:rPr lang="pt-PT" sz="3600" dirty="0" smtClean="0">
                <a:latin typeface="Forte" panose="03060902040502070203" pitchFamily="66" charset="0"/>
                <a:cs typeface="Aharoni" panose="02010803020104030203" pitchFamily="2" charset="-79"/>
              </a:rPr>
              <a:t>Pode-se </a:t>
            </a:r>
            <a:r>
              <a:rPr lang="pt-PT" sz="3600" dirty="0">
                <a:latin typeface="Forte" panose="03060902040502070203" pitchFamily="66" charset="0"/>
                <a:cs typeface="Aharoni" panose="02010803020104030203" pitchFamily="2" charset="-79"/>
              </a:rPr>
              <a:t>considerar todos os patrocinadores e filiados do clube que usufruem do ginásio e contribuem para a boa manutenção do clube ou simplesmente fornece qualidade ao serviço do ginásio.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6466"/>
            <a:ext cx="12187450" cy="238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3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</TotalTime>
  <Words>432</Words>
  <Application>Microsoft Office PowerPoint</Application>
  <PresentationFormat>Ecrã Panorâmico</PresentationFormat>
  <Paragraphs>58</Paragraphs>
  <Slides>12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20" baseType="lpstr">
      <vt:lpstr>Aharoni</vt:lpstr>
      <vt:lpstr>Algerian</vt:lpstr>
      <vt:lpstr>Arial</vt:lpstr>
      <vt:lpstr>Berlin Sans FB Demi</vt:lpstr>
      <vt:lpstr>Calibri</vt:lpstr>
      <vt:lpstr>Calibri Light</vt:lpstr>
      <vt:lpstr>Forte</vt:lpstr>
      <vt:lpstr>Tema do Office</vt:lpstr>
      <vt:lpstr>Basquetebol</vt:lpstr>
      <vt:lpstr>Basquetebol</vt:lpstr>
      <vt:lpstr>Objetivo do jogo</vt:lpstr>
      <vt:lpstr>Prática da Modalidade</vt:lpstr>
      <vt:lpstr>Apresentação do PowerPoint</vt:lpstr>
      <vt:lpstr>Tipos de Intervenientes</vt:lpstr>
      <vt:lpstr>Apresentação do PowerPoint</vt:lpstr>
      <vt:lpstr>Apresentação do PowerPoint</vt:lpstr>
      <vt:lpstr>Apresentação do PowerPoint</vt:lpstr>
      <vt:lpstr>Apresentação do PowerPoint</vt:lpstr>
      <vt:lpstr>Conclusão</vt:lpstr>
      <vt:lpstr>FIM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Basquetebol</dc:title>
  <dc:creator>Natacha</dc:creator>
  <cp:lastModifiedBy>Natacha</cp:lastModifiedBy>
  <cp:revision>39</cp:revision>
  <dcterms:created xsi:type="dcterms:W3CDTF">2013-10-07T21:39:44Z</dcterms:created>
  <dcterms:modified xsi:type="dcterms:W3CDTF">2013-10-21T13:16:00Z</dcterms:modified>
</cp:coreProperties>
</file>