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10/16/2013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104" y="-9338"/>
            <a:ext cx="7134896" cy="6867338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0" y="540913"/>
            <a:ext cx="5057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Agrupamento de Escolas de Vila Nova de Paiva </a:t>
            </a:r>
          </a:p>
          <a:p>
            <a:pPr algn="ctr"/>
            <a:r>
              <a:rPr lang="pt-PT" dirty="0" smtClean="0"/>
              <a:t>2013/2014</a:t>
            </a:r>
          </a:p>
          <a:p>
            <a:pPr algn="ctr"/>
            <a:r>
              <a:rPr lang="pt-PT" dirty="0" smtClean="0"/>
              <a:t>Organização e Gestão Desportiva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528034" y="5280338"/>
            <a:ext cx="3915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Carolina Guedes, nº5</a:t>
            </a:r>
          </a:p>
          <a:p>
            <a:r>
              <a:rPr lang="pt-PT" dirty="0" smtClean="0"/>
              <a:t>Natacha Bento, nº15</a:t>
            </a:r>
            <a:endParaRPr lang="pt-PT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02" y="1912109"/>
            <a:ext cx="3454039" cy="302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6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Aspetos de responsabilidade social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10000" y="1552586"/>
            <a:ext cx="10554574" cy="3636511"/>
          </a:xfrm>
        </p:spPr>
        <p:txBody>
          <a:bodyPr/>
          <a:lstStyle/>
          <a:p>
            <a:r>
              <a:rPr lang="pt-PT" b="1" dirty="0"/>
              <a:t>Respeitar a privacidade dos cidadão</a:t>
            </a:r>
          </a:p>
          <a:p>
            <a:r>
              <a:rPr lang="pt-PT" b="1" dirty="0"/>
              <a:t>Não noticiar assuntos em que tenha interesses</a:t>
            </a:r>
            <a:endParaRPr lang="pt-PT" dirty="0"/>
          </a:p>
          <a:p>
            <a:r>
              <a:rPr lang="pt-PT" b="1" dirty="0"/>
              <a:t>Rigor e exatidão nos factos. Distinção de opinião e noticia</a:t>
            </a:r>
          </a:p>
          <a:p>
            <a:r>
              <a:rPr lang="pt-PT" b="1" dirty="0"/>
              <a:t>Utilizar meios leais para obter </a:t>
            </a:r>
            <a:r>
              <a:rPr lang="pt-PT" b="1" dirty="0" smtClean="0"/>
              <a:t>informações</a:t>
            </a:r>
            <a:endParaRPr lang="pt-PT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687" y="3741748"/>
            <a:ext cx="3693311" cy="278677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00" y="4337794"/>
            <a:ext cx="1158964" cy="21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4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Ideias/palavras-chave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60033" y="1900315"/>
            <a:ext cx="2316410" cy="3638763"/>
          </a:xfrm>
        </p:spPr>
        <p:txBody>
          <a:bodyPr>
            <a:normAutofit/>
          </a:bodyPr>
          <a:lstStyle/>
          <a:p>
            <a:r>
              <a:rPr lang="pt-PT" dirty="0" smtClean="0"/>
              <a:t>Mundo</a:t>
            </a:r>
          </a:p>
          <a:p>
            <a:r>
              <a:rPr lang="pt-PT" dirty="0" smtClean="0"/>
              <a:t>Informação</a:t>
            </a:r>
          </a:p>
          <a:p>
            <a:r>
              <a:rPr lang="pt-PT" dirty="0" smtClean="0"/>
              <a:t>Propaganda</a:t>
            </a:r>
          </a:p>
          <a:p>
            <a:r>
              <a:rPr lang="pt-PT" dirty="0" smtClean="0"/>
              <a:t>Revolução</a:t>
            </a:r>
          </a:p>
          <a:p>
            <a:r>
              <a:rPr lang="pt-PT" dirty="0" smtClean="0"/>
              <a:t>Social</a:t>
            </a:r>
          </a:p>
          <a:p>
            <a:r>
              <a:rPr lang="pt-PT" dirty="0" smtClean="0"/>
              <a:t>Comunicação</a:t>
            </a:r>
          </a:p>
          <a:p>
            <a:r>
              <a:rPr lang="pt-PT" dirty="0" smtClean="0"/>
              <a:t>evolução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half" idx="2"/>
          </p:nvPr>
        </p:nvSpPr>
        <p:spPr>
          <a:xfrm>
            <a:off x="4483296" y="2220248"/>
            <a:ext cx="2222489" cy="3638764"/>
          </a:xfrm>
        </p:spPr>
        <p:txBody>
          <a:bodyPr>
            <a:normAutofit/>
          </a:bodyPr>
          <a:lstStyle/>
          <a:p>
            <a:r>
              <a:rPr lang="pt-PT" dirty="0" smtClean="0"/>
              <a:t>Sonho</a:t>
            </a:r>
          </a:p>
          <a:p>
            <a:r>
              <a:rPr lang="pt-PT" dirty="0" smtClean="0"/>
              <a:t>Organização</a:t>
            </a:r>
          </a:p>
          <a:p>
            <a:r>
              <a:rPr lang="pt-PT" dirty="0" smtClean="0"/>
              <a:t>História</a:t>
            </a:r>
          </a:p>
          <a:p>
            <a:r>
              <a:rPr lang="pt-PT" dirty="0" smtClean="0"/>
              <a:t>Povo</a:t>
            </a:r>
          </a:p>
          <a:p>
            <a:r>
              <a:rPr lang="pt-PT" dirty="0" smtClean="0"/>
              <a:t>União </a:t>
            </a:r>
          </a:p>
          <a:p>
            <a:r>
              <a:rPr lang="pt-PT" dirty="0" smtClean="0"/>
              <a:t>Imprensa</a:t>
            </a:r>
          </a:p>
          <a:p>
            <a:endParaRPr lang="pt-PT" dirty="0"/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497" y="2220248"/>
            <a:ext cx="4619625" cy="3638550"/>
          </a:xfrm>
          <a:prstGeom prst="rect">
            <a:avLst/>
          </a:prstGeom>
        </p:spPr>
      </p:pic>
      <p:sp>
        <p:nvSpPr>
          <p:cNvPr id="7" name="Marcador de Posição de Conteúdo 5"/>
          <p:cNvSpPr txBox="1">
            <a:spLocks/>
          </p:cNvSpPr>
          <p:nvPr/>
        </p:nvSpPr>
        <p:spPr>
          <a:xfrm>
            <a:off x="2602980" y="3018739"/>
            <a:ext cx="2222489" cy="3638764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mtClean="0"/>
              <a:t>Cultura</a:t>
            </a:r>
          </a:p>
          <a:p>
            <a:r>
              <a:rPr lang="pt-PT" smtClean="0"/>
              <a:t>Notícia</a:t>
            </a:r>
          </a:p>
          <a:p>
            <a:r>
              <a:rPr lang="pt-PT" smtClean="0"/>
              <a:t>Jornal </a:t>
            </a:r>
          </a:p>
          <a:p>
            <a:r>
              <a:rPr lang="pt-PT" smtClean="0"/>
              <a:t>Criatividade</a:t>
            </a:r>
          </a:p>
          <a:p>
            <a:r>
              <a:rPr lang="pt-PT" smtClean="0"/>
              <a:t>Procura</a:t>
            </a:r>
          </a:p>
          <a:p>
            <a:r>
              <a:rPr lang="pt-PT" smtClean="0"/>
              <a:t>Interesse</a:t>
            </a:r>
          </a:p>
          <a:p>
            <a:r>
              <a:rPr lang="pt-PT" smtClean="0"/>
              <a:t>Civismo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63348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que pensamos desta profissão?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18712" y="2222287"/>
            <a:ext cx="6110122" cy="4436090"/>
          </a:xfrm>
        </p:spPr>
        <p:txBody>
          <a:bodyPr>
            <a:normAutofit/>
          </a:bodyPr>
          <a:lstStyle/>
          <a:p>
            <a:r>
              <a:rPr lang="pt-PT" dirty="0"/>
              <a:t>Jornalismo é a atividade profissional que consiste em lidar com notícias, dados factuais e divulgação de informações</a:t>
            </a:r>
            <a:r>
              <a:rPr lang="pt-PT" dirty="0" smtClean="0"/>
              <a:t>.</a:t>
            </a:r>
          </a:p>
          <a:p>
            <a:r>
              <a:rPr lang="pt-PT" dirty="0" smtClean="0"/>
              <a:t>São </a:t>
            </a:r>
            <a:r>
              <a:rPr lang="pt-PT" dirty="0"/>
              <a:t>considerados jornalistas aqueles </a:t>
            </a:r>
            <a:r>
              <a:rPr lang="pt-PT" dirty="0" smtClean="0"/>
              <a:t>que </a:t>
            </a:r>
            <a:r>
              <a:rPr lang="pt-PT" dirty="0"/>
              <a:t>exercem funções de pesquisa, recolha, </a:t>
            </a:r>
            <a:r>
              <a:rPr lang="pt-PT" dirty="0" smtClean="0"/>
              <a:t>seleção </a:t>
            </a:r>
            <a:r>
              <a:rPr lang="pt-PT" dirty="0"/>
              <a:t>e tratamento de factos, notícias ou opiniões, através de texto, imagem ou som, destinados a divulgação informativa pela </a:t>
            </a:r>
            <a:r>
              <a:rPr lang="pt-PT" dirty="0" smtClean="0"/>
              <a:t>imprensa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8834" y="2859182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12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Os profissionais e a sociedade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040192" y="2222287"/>
            <a:ext cx="5333094" cy="4320181"/>
          </a:xfrm>
        </p:spPr>
        <p:txBody>
          <a:bodyPr/>
          <a:lstStyle/>
          <a:p>
            <a:r>
              <a:rPr lang="pt-PT" dirty="0" smtClean="0"/>
              <a:t>Um jornalista escreve para o público, logo o que escreve deve ser imparcial e verídico. </a:t>
            </a:r>
          </a:p>
          <a:p>
            <a:r>
              <a:rPr lang="pt-PT" dirty="0" smtClean="0"/>
              <a:t>Ele é também uma pessoa da sociedade que relata situações da mesma, sejam elas boas ou más, revelando-as ao público em geral.</a:t>
            </a:r>
          </a:p>
          <a:p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2222287"/>
            <a:ext cx="4937350" cy="432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5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0986" y="1227775"/>
            <a:ext cx="5893840" cy="2645912"/>
          </a:xfrm>
        </p:spPr>
        <p:txBody>
          <a:bodyPr/>
          <a:lstStyle/>
          <a:p>
            <a:r>
              <a:rPr lang="pt-PT" dirty="0" smtClean="0"/>
              <a:t>Imagem, frase, palavra</a:t>
            </a:r>
            <a:endParaRPr lang="pt-PT" dirty="0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quarter" idx="16"/>
          </p:nvPr>
        </p:nvSpPr>
        <p:spPr>
          <a:xfrm>
            <a:off x="7574641" y="537652"/>
            <a:ext cx="3810001" cy="850375"/>
          </a:xfrm>
        </p:spPr>
        <p:txBody>
          <a:bodyPr/>
          <a:lstStyle/>
          <a:p>
            <a:r>
              <a:rPr lang="pt-PT" dirty="0" smtClean="0"/>
              <a:t>“Jornalismo </a:t>
            </a:r>
            <a:r>
              <a:rPr lang="pt-PT" dirty="0"/>
              <a:t>é a arte de sintonizar o </a:t>
            </a:r>
            <a:r>
              <a:rPr lang="pt-PT"/>
              <a:t>mundo </a:t>
            </a:r>
            <a:r>
              <a:rPr lang="pt-PT" smtClean="0"/>
              <a:t>às </a:t>
            </a:r>
            <a:r>
              <a:rPr lang="pt-PT" dirty="0"/>
              <a:t>pessoas</a:t>
            </a:r>
            <a:r>
              <a:rPr lang="pt-PT" dirty="0" smtClean="0"/>
              <a:t>.”</a:t>
            </a:r>
            <a:endParaRPr lang="pt-PT" dirty="0"/>
          </a:p>
        </p:txBody>
      </p:sp>
      <p:sp>
        <p:nvSpPr>
          <p:cNvPr id="7" name="Marcador de Posição do Texto 5"/>
          <p:cNvSpPr>
            <a:spLocks noGrp="1"/>
          </p:cNvSpPr>
          <p:nvPr>
            <p:ph type="body" sz="quarter" idx="16"/>
          </p:nvPr>
        </p:nvSpPr>
        <p:spPr>
          <a:xfrm>
            <a:off x="9507264" y="5089723"/>
            <a:ext cx="1877378" cy="850375"/>
          </a:xfrm>
        </p:spPr>
        <p:txBody>
          <a:bodyPr>
            <a:normAutofit/>
          </a:bodyPr>
          <a:lstStyle/>
          <a:p>
            <a:r>
              <a:rPr lang="pt-PT" sz="2400" dirty="0" smtClean="0"/>
              <a:t>Liberdade</a:t>
            </a:r>
            <a:endParaRPr lang="pt-PT" sz="2400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391" y="1227775"/>
            <a:ext cx="4762500" cy="317182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99600"/>
            <a:ext cx="9144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93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Deveres e Direitos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47730" y="2222287"/>
            <a:ext cx="5839685" cy="4384575"/>
          </a:xfrm>
        </p:spPr>
        <p:txBody>
          <a:bodyPr>
            <a:normAutofit/>
          </a:bodyPr>
          <a:lstStyle/>
          <a:p>
            <a:r>
              <a:rPr lang="pt-PT" dirty="0" smtClean="0"/>
              <a:t>Deveres</a:t>
            </a:r>
          </a:p>
          <a:p>
            <a:r>
              <a:rPr lang="pt-PT" dirty="0" smtClean="0"/>
              <a:t>O jornalista não deve tornar públicas informações cuja veracidade não tenha comprovado</a:t>
            </a:r>
          </a:p>
          <a:p>
            <a:r>
              <a:rPr lang="pt-PT" dirty="0" smtClean="0"/>
              <a:t>Não deverá omitir referências a factos ou circunstâncias essenciais</a:t>
            </a:r>
          </a:p>
          <a:p>
            <a:r>
              <a:rPr lang="pt-PT" dirty="0" smtClean="0"/>
              <a:t>Não adulterar o significado dos acontecimentos</a:t>
            </a:r>
          </a:p>
          <a:p>
            <a:r>
              <a:rPr lang="pt-PT" dirty="0" smtClean="0"/>
              <a:t>Não usar de processos moralmente condenáveis para a obtenção de informações </a:t>
            </a:r>
            <a:endParaRPr lang="pt-PT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738422" cy="4217150"/>
          </a:xfrm>
        </p:spPr>
        <p:txBody>
          <a:bodyPr>
            <a:normAutofit/>
          </a:bodyPr>
          <a:lstStyle/>
          <a:p>
            <a:r>
              <a:rPr lang="pt-PT" dirty="0" smtClean="0"/>
              <a:t>Direitos</a:t>
            </a:r>
            <a:endParaRPr lang="pt-PT" dirty="0"/>
          </a:p>
          <a:p>
            <a:pPr lvl="1"/>
            <a:r>
              <a:rPr lang="pt-PT" dirty="0"/>
              <a:t>a) A liberdade de expressão e de criação</a:t>
            </a:r>
            <a:r>
              <a:rPr lang="pt-PT" dirty="0" smtClean="0"/>
              <a:t>;</a:t>
            </a:r>
            <a:endParaRPr lang="pt-PT" dirty="0"/>
          </a:p>
          <a:p>
            <a:pPr lvl="1"/>
            <a:r>
              <a:rPr lang="pt-PT" dirty="0"/>
              <a:t>b) A liberdade de acesso às fontes de informação</a:t>
            </a:r>
            <a:r>
              <a:rPr lang="pt-PT" dirty="0" smtClean="0"/>
              <a:t>;</a:t>
            </a:r>
            <a:endParaRPr lang="pt-PT" dirty="0"/>
          </a:p>
          <a:p>
            <a:pPr lvl="1"/>
            <a:r>
              <a:rPr lang="pt-PT" dirty="0"/>
              <a:t>c) A garantia de sigilo profissional</a:t>
            </a:r>
            <a:r>
              <a:rPr lang="pt-PT" dirty="0" smtClean="0"/>
              <a:t>;</a:t>
            </a:r>
            <a:endParaRPr lang="pt-PT" dirty="0"/>
          </a:p>
          <a:p>
            <a:pPr lvl="1"/>
            <a:r>
              <a:rPr lang="pt-PT" dirty="0"/>
              <a:t>d) A garantia de independência</a:t>
            </a:r>
            <a:r>
              <a:rPr lang="pt-PT" dirty="0" smtClean="0"/>
              <a:t>;</a:t>
            </a:r>
            <a:endParaRPr lang="pt-PT" dirty="0"/>
          </a:p>
          <a:p>
            <a:pPr lvl="1"/>
            <a:r>
              <a:rPr lang="pt-PT" dirty="0"/>
              <a:t>e) A participação na orientação do </a:t>
            </a:r>
            <a:r>
              <a:rPr lang="pt-PT" dirty="0" smtClean="0"/>
              <a:t>respetivo </a:t>
            </a:r>
            <a:r>
              <a:rPr lang="pt-PT" dirty="0"/>
              <a:t>órgão de informação</a:t>
            </a:r>
            <a:r>
              <a:rPr lang="pt-PT" dirty="0" smtClean="0"/>
              <a:t>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189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Normas de comportamento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9022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Código ético e deontológico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96214" y="2248045"/>
            <a:ext cx="7907628" cy="4423212"/>
          </a:xfrm>
        </p:spPr>
        <p:txBody>
          <a:bodyPr>
            <a:normAutofit fontScale="92500" lnSpcReduction="10000"/>
          </a:bodyPr>
          <a:lstStyle/>
          <a:p>
            <a:r>
              <a:rPr lang="pt-PT" b="1" dirty="0" smtClean="0"/>
              <a:t>Rigor e exatidão nos factos. Distinção de opinião e noticia</a:t>
            </a:r>
          </a:p>
          <a:p>
            <a:r>
              <a:rPr lang="pt-PT" b="1" dirty="0" smtClean="0"/>
              <a:t>Combate À censura, sensacionalismo, plágio, acusação sem provas</a:t>
            </a:r>
          </a:p>
          <a:p>
            <a:r>
              <a:rPr lang="pt-PT" b="1" dirty="0" smtClean="0"/>
              <a:t>Contra restrições no acesso Às fontes e a limitações na liberdade de expressão</a:t>
            </a:r>
          </a:p>
          <a:p>
            <a:r>
              <a:rPr lang="pt-PT" b="1" dirty="0" smtClean="0"/>
              <a:t>Utilizar meios leais para obter informações</a:t>
            </a:r>
          </a:p>
          <a:p>
            <a:r>
              <a:rPr lang="pt-PT" b="1" dirty="0" smtClean="0"/>
              <a:t>Assumir responsabilidade pelos seus trabalhos e promover a pronta retificação</a:t>
            </a:r>
          </a:p>
          <a:p>
            <a:r>
              <a:rPr lang="pt-PT" b="1" dirty="0" smtClean="0"/>
              <a:t>Identificar as fontes e atribuir opiniões</a:t>
            </a:r>
          </a:p>
          <a:p>
            <a:r>
              <a:rPr lang="pt-PT" b="1" dirty="0" smtClean="0"/>
              <a:t>Salvaguardar a presunção de inocência dos arguidos</a:t>
            </a:r>
          </a:p>
          <a:p>
            <a:r>
              <a:rPr lang="pt-PT" b="1" dirty="0" smtClean="0"/>
              <a:t>Rejeitar o tratamento discriminatório de pessoas</a:t>
            </a:r>
          </a:p>
          <a:p>
            <a:r>
              <a:rPr lang="pt-PT" b="1" dirty="0" smtClean="0"/>
              <a:t>Respeitar a privacidade dos cidadão</a:t>
            </a:r>
          </a:p>
          <a:p>
            <a:r>
              <a:rPr lang="pt-PT" b="1" dirty="0" smtClean="0"/>
              <a:t>Não noticiar assuntos em que tenha interesses</a:t>
            </a:r>
            <a:endParaRPr lang="pt-PT" dirty="0"/>
          </a:p>
          <a:p>
            <a:pPr marL="0" indent="0" algn="r">
              <a:buNone/>
            </a:pPr>
            <a:r>
              <a:rPr lang="pt-PT" dirty="0" smtClean="0"/>
              <a:t>Aprovado a 4/5/1993 em Assembleia Geral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842" y="2587331"/>
            <a:ext cx="3834470" cy="336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8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Aspetos técnicos e profissionais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619740" y="2222287"/>
            <a:ext cx="4753545" cy="3636511"/>
          </a:xfrm>
        </p:spPr>
        <p:txBody>
          <a:bodyPr/>
          <a:lstStyle/>
          <a:p>
            <a:r>
              <a:rPr lang="pt-PT" b="1" dirty="0" smtClean="0"/>
              <a:t>Contra </a:t>
            </a:r>
            <a:r>
              <a:rPr lang="pt-PT" b="1" dirty="0"/>
              <a:t>restrições no acesso Às fontes e a limitações na liberdade de expressão</a:t>
            </a:r>
          </a:p>
          <a:p>
            <a:r>
              <a:rPr lang="pt-PT" b="1" dirty="0"/>
              <a:t>Utilizar meios leais para obter informações</a:t>
            </a:r>
          </a:p>
          <a:p>
            <a:r>
              <a:rPr lang="pt-PT" b="1" dirty="0"/>
              <a:t>Assumir responsabilidade pelos seus trabalhos e promover a pronta </a:t>
            </a:r>
            <a:r>
              <a:rPr lang="pt-PT" b="1" dirty="0" smtClean="0"/>
              <a:t>retificação</a:t>
            </a:r>
            <a:endParaRPr lang="pt-PT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63" y="2369849"/>
            <a:ext cx="5571836" cy="334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1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Aspetos éticos e morais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18713" y="2222287"/>
            <a:ext cx="5929818" cy="3636511"/>
          </a:xfrm>
        </p:spPr>
        <p:txBody>
          <a:bodyPr/>
          <a:lstStyle/>
          <a:p>
            <a:r>
              <a:rPr lang="pt-PT" b="1" dirty="0"/>
              <a:t>Salvaguardar a presunção de inocência dos arguidos</a:t>
            </a:r>
          </a:p>
          <a:p>
            <a:r>
              <a:rPr lang="pt-PT" b="1" dirty="0"/>
              <a:t>Rejeitar o tratamento discriminatório de pessoas</a:t>
            </a:r>
          </a:p>
          <a:p>
            <a:r>
              <a:rPr lang="pt-PT" b="1" dirty="0"/>
              <a:t>Respeitar a privacidade dos cidadão</a:t>
            </a:r>
          </a:p>
          <a:p>
            <a:r>
              <a:rPr lang="pt-PT" b="1" dirty="0"/>
              <a:t>Combate À censura, sensacionalismo, plágio, acusação sem </a:t>
            </a:r>
            <a:r>
              <a:rPr lang="pt-PT" b="1" dirty="0" smtClean="0"/>
              <a:t>provas</a:t>
            </a:r>
            <a:endParaRPr lang="pt-PT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4744" y="0"/>
            <a:ext cx="5147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ção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TC103457503[[fn=Citável]]</Template>
  <TotalTime>172</TotalTime>
  <Words>453</Words>
  <Application>Microsoft Office PowerPoint</Application>
  <PresentationFormat>Ecrã Panorâmico</PresentationFormat>
  <Paragraphs>74</Paragraphs>
  <Slides>11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4" baseType="lpstr">
      <vt:lpstr>Century Gothic</vt:lpstr>
      <vt:lpstr>Wingdings 2</vt:lpstr>
      <vt:lpstr>Citação</vt:lpstr>
      <vt:lpstr>Apresentação do PowerPoint</vt:lpstr>
      <vt:lpstr>O que pensamos desta profissão?</vt:lpstr>
      <vt:lpstr>Os profissionais e a sociedade</vt:lpstr>
      <vt:lpstr>Imagem, frase, palavra</vt:lpstr>
      <vt:lpstr>Deveres e Direitos</vt:lpstr>
      <vt:lpstr>Normas de comportamento</vt:lpstr>
      <vt:lpstr>Código ético e deontológico</vt:lpstr>
      <vt:lpstr>Aspetos técnicos e profissionais</vt:lpstr>
      <vt:lpstr>Aspetos éticos e morais</vt:lpstr>
      <vt:lpstr>Aspetos de responsabilidade social</vt:lpstr>
      <vt:lpstr>Ideias/palavras-chave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Natacha</dc:creator>
  <cp:lastModifiedBy>Natacha</cp:lastModifiedBy>
  <cp:revision>14</cp:revision>
  <dcterms:created xsi:type="dcterms:W3CDTF">2013-10-15T13:55:49Z</dcterms:created>
  <dcterms:modified xsi:type="dcterms:W3CDTF">2013-10-16T13:18:29Z</dcterms:modified>
</cp:coreProperties>
</file>